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304" r:id="rId19"/>
    <p:sldId id="280" r:id="rId20"/>
    <p:sldId id="305" r:id="rId21"/>
    <p:sldId id="281" r:id="rId22"/>
    <p:sldId id="282" r:id="rId23"/>
    <p:sldId id="283" r:id="rId24"/>
    <p:sldId id="284" r:id="rId25"/>
    <p:sldId id="285" r:id="rId26"/>
    <p:sldId id="286" r:id="rId27"/>
    <p:sldId id="303" r:id="rId28"/>
    <p:sldId id="287" r:id="rId29"/>
    <p:sldId id="288" r:id="rId30"/>
    <p:sldId id="289"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44" autoAdjust="0"/>
    <p:restoredTop sz="94660"/>
  </p:normalViewPr>
  <p:slideViewPr>
    <p:cSldViewPr>
      <p:cViewPr varScale="1">
        <p:scale>
          <a:sx n="108" d="100"/>
          <a:sy n="108" d="100"/>
        </p:scale>
        <p:origin x="2226"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35934A-6A9E-4173-9C4F-DBA536364B32}" type="doc">
      <dgm:prSet loTypeId="urn:microsoft.com/office/officeart/2005/8/layout/hProcess9" loCatId="process" qsTypeId="urn:microsoft.com/office/officeart/2005/8/quickstyle/simple1" qsCatId="simple" csTypeId="urn:microsoft.com/office/officeart/2005/8/colors/accent1_2" csCatId="accent1" phldr="1"/>
      <dgm:spPr/>
    </dgm:pt>
    <dgm:pt modelId="{F2DE2707-4A61-44AC-9E54-A650CFB9D5D6}">
      <dgm:prSet phldrT="[Texto]"/>
      <dgm:spPr/>
      <dgm:t>
        <a:bodyPr/>
        <a:lstStyle/>
        <a:p>
          <a:r>
            <a:rPr kumimoji="0" lang="es-ES" b="0" i="0" u="none" strike="noStrike" cap="none" spc="0" normalizeH="0" baseline="0" noProof="0" dirty="0">
              <a:ln>
                <a:noFill/>
              </a:ln>
              <a:solidFill>
                <a:schemeClr val="tx1"/>
              </a:solidFill>
              <a:effectLst/>
              <a:uLnTx/>
              <a:uFillTx/>
              <a:latin typeface="+mn-lt"/>
              <a:ea typeface="+mn-ea"/>
              <a:cs typeface="+mn-cs"/>
            </a:rPr>
            <a:t>Operaciones pasivas</a:t>
          </a:r>
        </a:p>
      </dgm:t>
    </dgm:pt>
    <dgm:pt modelId="{5CE32D15-8C06-449E-B728-EFFD765B2DA5}" type="parTrans" cxnId="{BAB85C0F-1FF3-4A4D-BB70-E8E539976530}">
      <dgm:prSet/>
      <dgm:spPr/>
      <dgm:t>
        <a:bodyPr/>
        <a:lstStyle/>
        <a:p>
          <a:endParaRPr lang="es-ES"/>
        </a:p>
      </dgm:t>
    </dgm:pt>
    <dgm:pt modelId="{B2C6A05A-1401-4505-B60F-B6EEE37E8537}" type="sibTrans" cxnId="{BAB85C0F-1FF3-4A4D-BB70-E8E539976530}">
      <dgm:prSet/>
      <dgm:spPr/>
      <dgm:t>
        <a:bodyPr/>
        <a:lstStyle/>
        <a:p>
          <a:endParaRPr lang="es-ES"/>
        </a:p>
      </dgm:t>
    </dgm:pt>
    <dgm:pt modelId="{53118174-8D24-49D6-99C2-C55F4B11596D}">
      <dgm:prSet phldrT="[Texto]"/>
      <dgm:spPr/>
      <dgm:t>
        <a:bodyPr/>
        <a:lstStyle/>
        <a:p>
          <a:pPr rtl="0"/>
          <a:r>
            <a:rPr kumimoji="0" lang="es-ES" b="0" i="0" u="none" strike="noStrike" cap="none" spc="0" normalizeH="0" baseline="0" noProof="0" dirty="0">
              <a:ln>
                <a:noFill/>
              </a:ln>
              <a:solidFill>
                <a:schemeClr val="tx1"/>
              </a:solidFill>
              <a:effectLst/>
              <a:uLnTx/>
              <a:uFillTx/>
              <a:latin typeface="+mn-lt"/>
              <a:ea typeface="+mn-ea"/>
              <a:cs typeface="+mn-cs"/>
            </a:rPr>
            <a:t>servicios</a:t>
          </a:r>
          <a:endParaRPr lang="es-ES" dirty="0"/>
        </a:p>
      </dgm:t>
    </dgm:pt>
    <dgm:pt modelId="{F9AC4003-F76F-45C2-9ABD-07865429C3B5}" type="parTrans" cxnId="{3F2A4DAB-EEB7-443F-911D-2A765A21AFFF}">
      <dgm:prSet/>
      <dgm:spPr/>
      <dgm:t>
        <a:bodyPr/>
        <a:lstStyle/>
        <a:p>
          <a:endParaRPr lang="es-ES"/>
        </a:p>
      </dgm:t>
    </dgm:pt>
    <dgm:pt modelId="{C94FC0A0-B574-4F69-8863-35B0E3DAD958}" type="sibTrans" cxnId="{3F2A4DAB-EEB7-443F-911D-2A765A21AFFF}">
      <dgm:prSet/>
      <dgm:spPr/>
      <dgm:t>
        <a:bodyPr/>
        <a:lstStyle/>
        <a:p>
          <a:endParaRPr lang="es-ES"/>
        </a:p>
      </dgm:t>
    </dgm:pt>
    <dgm:pt modelId="{0348EDE6-D581-441D-BD51-F6087367E966}">
      <dgm:prSet phldrT="[Texto]"/>
      <dgm:spPr/>
      <dgm:t>
        <a:bodyPr/>
        <a:lstStyle/>
        <a:p>
          <a:r>
            <a:rPr kumimoji="0" lang="es-ES" b="0" i="0" u="none" strike="noStrike" cap="none" spc="0" normalizeH="0" baseline="0" noProof="0" dirty="0">
              <a:ln>
                <a:noFill/>
              </a:ln>
              <a:solidFill>
                <a:schemeClr val="tx1"/>
              </a:solidFill>
              <a:effectLst/>
              <a:uLnTx/>
              <a:uFillTx/>
              <a:latin typeface="+mn-lt"/>
              <a:ea typeface="+mn-ea"/>
              <a:cs typeface="+mn-cs"/>
            </a:rPr>
            <a:t>Operaciones activas</a:t>
          </a:r>
          <a:endParaRPr lang="es-ES" dirty="0"/>
        </a:p>
      </dgm:t>
    </dgm:pt>
    <dgm:pt modelId="{F0FC5F9E-044E-4FD7-A3FD-DF5AE916F717}" type="parTrans" cxnId="{3839BF43-A8CA-4AA0-88CC-CA5051394BD7}">
      <dgm:prSet/>
      <dgm:spPr/>
      <dgm:t>
        <a:bodyPr/>
        <a:lstStyle/>
        <a:p>
          <a:endParaRPr lang="es-ES"/>
        </a:p>
      </dgm:t>
    </dgm:pt>
    <dgm:pt modelId="{C4907E32-2737-4477-AD6A-9BAC2F5F636F}" type="sibTrans" cxnId="{3839BF43-A8CA-4AA0-88CC-CA5051394BD7}">
      <dgm:prSet/>
      <dgm:spPr/>
      <dgm:t>
        <a:bodyPr/>
        <a:lstStyle/>
        <a:p>
          <a:endParaRPr lang="es-ES"/>
        </a:p>
      </dgm:t>
    </dgm:pt>
    <dgm:pt modelId="{23AB391F-6F84-4D7A-8BA6-C9F48D6DB2D1}" type="pres">
      <dgm:prSet presAssocID="{0E35934A-6A9E-4173-9C4F-DBA536364B32}" presName="CompostProcess" presStyleCnt="0">
        <dgm:presLayoutVars>
          <dgm:dir/>
          <dgm:resizeHandles val="exact"/>
        </dgm:presLayoutVars>
      </dgm:prSet>
      <dgm:spPr/>
    </dgm:pt>
    <dgm:pt modelId="{720D91EB-5E38-4F43-AEFF-2CC6A705BAD7}" type="pres">
      <dgm:prSet presAssocID="{0E35934A-6A9E-4173-9C4F-DBA536364B32}" presName="arrow" presStyleLbl="bgShp" presStyleIdx="0" presStyleCnt="1"/>
      <dgm:spPr/>
    </dgm:pt>
    <dgm:pt modelId="{98D2E226-D052-400D-81E0-FA346F4A6059}" type="pres">
      <dgm:prSet presAssocID="{0E35934A-6A9E-4173-9C4F-DBA536364B32}" presName="linearProcess" presStyleCnt="0"/>
      <dgm:spPr/>
    </dgm:pt>
    <dgm:pt modelId="{EA0907B8-9152-41C0-A6A7-A4C8DC18EC68}" type="pres">
      <dgm:prSet presAssocID="{F2DE2707-4A61-44AC-9E54-A650CFB9D5D6}" presName="textNode" presStyleLbl="node1" presStyleIdx="0" presStyleCnt="3">
        <dgm:presLayoutVars>
          <dgm:bulletEnabled val="1"/>
        </dgm:presLayoutVars>
      </dgm:prSet>
      <dgm:spPr/>
    </dgm:pt>
    <dgm:pt modelId="{087CFA9C-CB61-49EB-BA4C-1950FF388617}" type="pres">
      <dgm:prSet presAssocID="{B2C6A05A-1401-4505-B60F-B6EEE37E8537}" presName="sibTrans" presStyleCnt="0"/>
      <dgm:spPr/>
    </dgm:pt>
    <dgm:pt modelId="{0910B464-BA2E-4BD5-BE4B-D545474A41DE}" type="pres">
      <dgm:prSet presAssocID="{53118174-8D24-49D6-99C2-C55F4B11596D}" presName="textNode" presStyleLbl="node1" presStyleIdx="1" presStyleCnt="3">
        <dgm:presLayoutVars>
          <dgm:bulletEnabled val="1"/>
        </dgm:presLayoutVars>
      </dgm:prSet>
      <dgm:spPr/>
    </dgm:pt>
    <dgm:pt modelId="{10224228-E9CA-4D9F-8A51-57B43DC233F7}" type="pres">
      <dgm:prSet presAssocID="{C94FC0A0-B574-4F69-8863-35B0E3DAD958}" presName="sibTrans" presStyleCnt="0"/>
      <dgm:spPr/>
    </dgm:pt>
    <dgm:pt modelId="{9EDBB8A7-5E20-475D-8ED4-D4B25A1874D7}" type="pres">
      <dgm:prSet presAssocID="{0348EDE6-D581-441D-BD51-F6087367E966}" presName="textNode" presStyleLbl="node1" presStyleIdx="2" presStyleCnt="3">
        <dgm:presLayoutVars>
          <dgm:bulletEnabled val="1"/>
        </dgm:presLayoutVars>
      </dgm:prSet>
      <dgm:spPr/>
    </dgm:pt>
  </dgm:ptLst>
  <dgm:cxnLst>
    <dgm:cxn modelId="{EA4FF30E-764F-4F59-84A5-E078815782AB}" type="presOf" srcId="{0348EDE6-D581-441D-BD51-F6087367E966}" destId="{9EDBB8A7-5E20-475D-8ED4-D4B25A1874D7}" srcOrd="0" destOrd="0" presId="urn:microsoft.com/office/officeart/2005/8/layout/hProcess9"/>
    <dgm:cxn modelId="{BAB85C0F-1FF3-4A4D-BB70-E8E539976530}" srcId="{0E35934A-6A9E-4173-9C4F-DBA536364B32}" destId="{F2DE2707-4A61-44AC-9E54-A650CFB9D5D6}" srcOrd="0" destOrd="0" parTransId="{5CE32D15-8C06-449E-B728-EFFD765B2DA5}" sibTransId="{B2C6A05A-1401-4505-B60F-B6EEE37E8537}"/>
    <dgm:cxn modelId="{AE265722-FF8C-42A1-9E2A-F7C03C3D4CA8}" type="presOf" srcId="{53118174-8D24-49D6-99C2-C55F4B11596D}" destId="{0910B464-BA2E-4BD5-BE4B-D545474A41DE}" srcOrd="0" destOrd="0" presId="urn:microsoft.com/office/officeart/2005/8/layout/hProcess9"/>
    <dgm:cxn modelId="{3839BF43-A8CA-4AA0-88CC-CA5051394BD7}" srcId="{0E35934A-6A9E-4173-9C4F-DBA536364B32}" destId="{0348EDE6-D581-441D-BD51-F6087367E966}" srcOrd="2" destOrd="0" parTransId="{F0FC5F9E-044E-4FD7-A3FD-DF5AE916F717}" sibTransId="{C4907E32-2737-4477-AD6A-9BAC2F5F636F}"/>
    <dgm:cxn modelId="{0AC40978-8635-4F9A-881B-7F84460F9EF4}" type="presOf" srcId="{0E35934A-6A9E-4173-9C4F-DBA536364B32}" destId="{23AB391F-6F84-4D7A-8BA6-C9F48D6DB2D1}" srcOrd="0" destOrd="0" presId="urn:microsoft.com/office/officeart/2005/8/layout/hProcess9"/>
    <dgm:cxn modelId="{3F2A4DAB-EEB7-443F-911D-2A765A21AFFF}" srcId="{0E35934A-6A9E-4173-9C4F-DBA536364B32}" destId="{53118174-8D24-49D6-99C2-C55F4B11596D}" srcOrd="1" destOrd="0" parTransId="{F9AC4003-F76F-45C2-9ABD-07865429C3B5}" sibTransId="{C94FC0A0-B574-4F69-8863-35B0E3DAD958}"/>
    <dgm:cxn modelId="{78A9E6DD-0198-468F-88FC-C89C76772E4F}" type="presOf" srcId="{F2DE2707-4A61-44AC-9E54-A650CFB9D5D6}" destId="{EA0907B8-9152-41C0-A6A7-A4C8DC18EC68}" srcOrd="0" destOrd="0" presId="urn:microsoft.com/office/officeart/2005/8/layout/hProcess9"/>
    <dgm:cxn modelId="{CA1656BC-2E8D-4F63-AE8A-5A729793A1DF}" type="presParOf" srcId="{23AB391F-6F84-4D7A-8BA6-C9F48D6DB2D1}" destId="{720D91EB-5E38-4F43-AEFF-2CC6A705BAD7}" srcOrd="0" destOrd="0" presId="urn:microsoft.com/office/officeart/2005/8/layout/hProcess9"/>
    <dgm:cxn modelId="{CE688D21-19A2-4A11-AFD5-7EB3EB1B5F08}" type="presParOf" srcId="{23AB391F-6F84-4D7A-8BA6-C9F48D6DB2D1}" destId="{98D2E226-D052-400D-81E0-FA346F4A6059}" srcOrd="1" destOrd="0" presId="urn:microsoft.com/office/officeart/2005/8/layout/hProcess9"/>
    <dgm:cxn modelId="{7238879D-3D81-4E08-BD10-8C63D22E2570}" type="presParOf" srcId="{98D2E226-D052-400D-81E0-FA346F4A6059}" destId="{EA0907B8-9152-41C0-A6A7-A4C8DC18EC68}" srcOrd="0" destOrd="0" presId="urn:microsoft.com/office/officeart/2005/8/layout/hProcess9"/>
    <dgm:cxn modelId="{3B03E1C4-56B1-4BFE-B612-F714EBC401B5}" type="presParOf" srcId="{98D2E226-D052-400D-81E0-FA346F4A6059}" destId="{087CFA9C-CB61-49EB-BA4C-1950FF388617}" srcOrd="1" destOrd="0" presId="urn:microsoft.com/office/officeart/2005/8/layout/hProcess9"/>
    <dgm:cxn modelId="{37814578-DBBC-4CBD-BFBB-C785ADACBB57}" type="presParOf" srcId="{98D2E226-D052-400D-81E0-FA346F4A6059}" destId="{0910B464-BA2E-4BD5-BE4B-D545474A41DE}" srcOrd="2" destOrd="0" presId="urn:microsoft.com/office/officeart/2005/8/layout/hProcess9"/>
    <dgm:cxn modelId="{10500F3E-75F3-4C01-916A-B6E704304ED1}" type="presParOf" srcId="{98D2E226-D052-400D-81E0-FA346F4A6059}" destId="{10224228-E9CA-4D9F-8A51-57B43DC233F7}" srcOrd="3" destOrd="0" presId="urn:microsoft.com/office/officeart/2005/8/layout/hProcess9"/>
    <dgm:cxn modelId="{C87183A8-AD5F-44C7-BCAF-80ECB5E33E33}" type="presParOf" srcId="{98D2E226-D052-400D-81E0-FA346F4A6059}" destId="{9EDBB8A7-5E20-475D-8ED4-D4B25A1874D7}"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35934A-6A9E-4173-9C4F-DBA536364B32}" type="doc">
      <dgm:prSet loTypeId="urn:microsoft.com/office/officeart/2005/8/layout/hProcess9" loCatId="process" qsTypeId="urn:microsoft.com/office/officeart/2005/8/quickstyle/simple1" qsCatId="simple" csTypeId="urn:microsoft.com/office/officeart/2005/8/colors/accent1_2" csCatId="accent1" phldr="1"/>
      <dgm:spPr/>
    </dgm:pt>
    <dgm:pt modelId="{F2DE2707-4A61-44AC-9E54-A650CFB9D5D6}">
      <dgm:prSet phldrT="[Texto]"/>
      <dgm:spPr/>
      <dgm:t>
        <a:bodyPr/>
        <a:lstStyle/>
        <a:p>
          <a:r>
            <a:rPr lang="es-ES" dirty="0"/>
            <a:t>recibir del público depósitos u otros fondos reembolsables</a:t>
          </a:r>
        </a:p>
      </dgm:t>
    </dgm:pt>
    <dgm:pt modelId="{5CE32D15-8C06-449E-B728-EFFD765B2DA5}" type="parTrans" cxnId="{BAB85C0F-1FF3-4A4D-BB70-E8E539976530}">
      <dgm:prSet/>
      <dgm:spPr/>
      <dgm:t>
        <a:bodyPr/>
        <a:lstStyle/>
        <a:p>
          <a:endParaRPr lang="es-ES"/>
        </a:p>
      </dgm:t>
    </dgm:pt>
    <dgm:pt modelId="{B2C6A05A-1401-4505-B60F-B6EEE37E8537}" type="sibTrans" cxnId="{BAB85C0F-1FF3-4A4D-BB70-E8E539976530}">
      <dgm:prSet/>
      <dgm:spPr/>
      <dgm:t>
        <a:bodyPr/>
        <a:lstStyle/>
        <a:p>
          <a:endParaRPr lang="es-ES"/>
        </a:p>
      </dgm:t>
    </dgm:pt>
    <dgm:pt modelId="{53118174-8D24-49D6-99C2-C55F4B11596D}">
      <dgm:prSet phldrT="[Texto]"/>
      <dgm:spPr/>
      <dgm:t>
        <a:bodyPr/>
        <a:lstStyle/>
        <a:p>
          <a:pPr rtl="0"/>
          <a:r>
            <a:rPr lang="es-ES" noProof="0" dirty="0"/>
            <a:t>y</a:t>
          </a:r>
          <a:endParaRPr lang="es-ES" dirty="0"/>
        </a:p>
      </dgm:t>
    </dgm:pt>
    <dgm:pt modelId="{F9AC4003-F76F-45C2-9ABD-07865429C3B5}" type="parTrans" cxnId="{3F2A4DAB-EEB7-443F-911D-2A765A21AFFF}">
      <dgm:prSet/>
      <dgm:spPr/>
      <dgm:t>
        <a:bodyPr/>
        <a:lstStyle/>
        <a:p>
          <a:endParaRPr lang="es-ES"/>
        </a:p>
      </dgm:t>
    </dgm:pt>
    <dgm:pt modelId="{C94FC0A0-B574-4F69-8863-35B0E3DAD958}" type="sibTrans" cxnId="{3F2A4DAB-EEB7-443F-911D-2A765A21AFFF}">
      <dgm:prSet/>
      <dgm:spPr/>
      <dgm:t>
        <a:bodyPr/>
        <a:lstStyle/>
        <a:p>
          <a:endParaRPr lang="es-ES"/>
        </a:p>
      </dgm:t>
    </dgm:pt>
    <dgm:pt modelId="{0348EDE6-D581-441D-BD51-F6087367E966}">
      <dgm:prSet phldrT="[Texto]"/>
      <dgm:spPr/>
      <dgm:t>
        <a:bodyPr/>
        <a:lstStyle/>
        <a:p>
          <a:r>
            <a:rPr lang="es-ES" dirty="0"/>
            <a:t>conceder créditos por cuenta propia</a:t>
          </a:r>
        </a:p>
      </dgm:t>
    </dgm:pt>
    <dgm:pt modelId="{F0FC5F9E-044E-4FD7-A3FD-DF5AE916F717}" type="parTrans" cxnId="{3839BF43-A8CA-4AA0-88CC-CA5051394BD7}">
      <dgm:prSet/>
      <dgm:spPr/>
      <dgm:t>
        <a:bodyPr/>
        <a:lstStyle/>
        <a:p>
          <a:endParaRPr lang="es-ES"/>
        </a:p>
      </dgm:t>
    </dgm:pt>
    <dgm:pt modelId="{C4907E32-2737-4477-AD6A-9BAC2F5F636F}" type="sibTrans" cxnId="{3839BF43-A8CA-4AA0-88CC-CA5051394BD7}">
      <dgm:prSet/>
      <dgm:spPr/>
      <dgm:t>
        <a:bodyPr/>
        <a:lstStyle/>
        <a:p>
          <a:endParaRPr lang="es-ES"/>
        </a:p>
      </dgm:t>
    </dgm:pt>
    <dgm:pt modelId="{23AB391F-6F84-4D7A-8BA6-C9F48D6DB2D1}" type="pres">
      <dgm:prSet presAssocID="{0E35934A-6A9E-4173-9C4F-DBA536364B32}" presName="CompostProcess" presStyleCnt="0">
        <dgm:presLayoutVars>
          <dgm:dir/>
          <dgm:resizeHandles val="exact"/>
        </dgm:presLayoutVars>
      </dgm:prSet>
      <dgm:spPr/>
    </dgm:pt>
    <dgm:pt modelId="{720D91EB-5E38-4F43-AEFF-2CC6A705BAD7}" type="pres">
      <dgm:prSet presAssocID="{0E35934A-6A9E-4173-9C4F-DBA536364B32}" presName="arrow" presStyleLbl="bgShp" presStyleIdx="0" presStyleCnt="1"/>
      <dgm:spPr/>
    </dgm:pt>
    <dgm:pt modelId="{98D2E226-D052-400D-81E0-FA346F4A6059}" type="pres">
      <dgm:prSet presAssocID="{0E35934A-6A9E-4173-9C4F-DBA536364B32}" presName="linearProcess" presStyleCnt="0"/>
      <dgm:spPr/>
    </dgm:pt>
    <dgm:pt modelId="{EA0907B8-9152-41C0-A6A7-A4C8DC18EC68}" type="pres">
      <dgm:prSet presAssocID="{F2DE2707-4A61-44AC-9E54-A650CFB9D5D6}" presName="textNode" presStyleLbl="node1" presStyleIdx="0" presStyleCnt="3">
        <dgm:presLayoutVars>
          <dgm:bulletEnabled val="1"/>
        </dgm:presLayoutVars>
      </dgm:prSet>
      <dgm:spPr/>
    </dgm:pt>
    <dgm:pt modelId="{087CFA9C-CB61-49EB-BA4C-1950FF388617}" type="pres">
      <dgm:prSet presAssocID="{B2C6A05A-1401-4505-B60F-B6EEE37E8537}" presName="sibTrans" presStyleCnt="0"/>
      <dgm:spPr/>
    </dgm:pt>
    <dgm:pt modelId="{0910B464-BA2E-4BD5-BE4B-D545474A41DE}" type="pres">
      <dgm:prSet presAssocID="{53118174-8D24-49D6-99C2-C55F4B11596D}" presName="textNode" presStyleLbl="node1" presStyleIdx="1" presStyleCnt="3">
        <dgm:presLayoutVars>
          <dgm:bulletEnabled val="1"/>
        </dgm:presLayoutVars>
      </dgm:prSet>
      <dgm:spPr/>
    </dgm:pt>
    <dgm:pt modelId="{10224228-E9CA-4D9F-8A51-57B43DC233F7}" type="pres">
      <dgm:prSet presAssocID="{C94FC0A0-B574-4F69-8863-35B0E3DAD958}" presName="sibTrans" presStyleCnt="0"/>
      <dgm:spPr/>
    </dgm:pt>
    <dgm:pt modelId="{9EDBB8A7-5E20-475D-8ED4-D4B25A1874D7}" type="pres">
      <dgm:prSet presAssocID="{0348EDE6-D581-441D-BD51-F6087367E966}" presName="textNode" presStyleLbl="node1" presStyleIdx="2" presStyleCnt="3">
        <dgm:presLayoutVars>
          <dgm:bulletEnabled val="1"/>
        </dgm:presLayoutVars>
      </dgm:prSet>
      <dgm:spPr/>
    </dgm:pt>
  </dgm:ptLst>
  <dgm:cxnLst>
    <dgm:cxn modelId="{BAB85C0F-1FF3-4A4D-BB70-E8E539976530}" srcId="{0E35934A-6A9E-4173-9C4F-DBA536364B32}" destId="{F2DE2707-4A61-44AC-9E54-A650CFB9D5D6}" srcOrd="0" destOrd="0" parTransId="{5CE32D15-8C06-449E-B728-EFFD765B2DA5}" sibTransId="{B2C6A05A-1401-4505-B60F-B6EEE37E8537}"/>
    <dgm:cxn modelId="{33F77141-678A-440A-A0F0-D401300D18E6}" type="presOf" srcId="{53118174-8D24-49D6-99C2-C55F4B11596D}" destId="{0910B464-BA2E-4BD5-BE4B-D545474A41DE}" srcOrd="0" destOrd="0" presId="urn:microsoft.com/office/officeart/2005/8/layout/hProcess9"/>
    <dgm:cxn modelId="{3839BF43-A8CA-4AA0-88CC-CA5051394BD7}" srcId="{0E35934A-6A9E-4173-9C4F-DBA536364B32}" destId="{0348EDE6-D581-441D-BD51-F6087367E966}" srcOrd="2" destOrd="0" parTransId="{F0FC5F9E-044E-4FD7-A3FD-DF5AE916F717}" sibTransId="{C4907E32-2737-4477-AD6A-9BAC2F5F636F}"/>
    <dgm:cxn modelId="{29D97B97-93EE-4863-BF79-B9C8FE11B98F}" type="presOf" srcId="{F2DE2707-4A61-44AC-9E54-A650CFB9D5D6}" destId="{EA0907B8-9152-41C0-A6A7-A4C8DC18EC68}" srcOrd="0" destOrd="0" presId="urn:microsoft.com/office/officeart/2005/8/layout/hProcess9"/>
    <dgm:cxn modelId="{82756E9C-A983-4A2D-BA2E-386161702512}" type="presOf" srcId="{0E35934A-6A9E-4173-9C4F-DBA536364B32}" destId="{23AB391F-6F84-4D7A-8BA6-C9F48D6DB2D1}" srcOrd="0" destOrd="0" presId="urn:microsoft.com/office/officeart/2005/8/layout/hProcess9"/>
    <dgm:cxn modelId="{3F2A4DAB-EEB7-443F-911D-2A765A21AFFF}" srcId="{0E35934A-6A9E-4173-9C4F-DBA536364B32}" destId="{53118174-8D24-49D6-99C2-C55F4B11596D}" srcOrd="1" destOrd="0" parTransId="{F9AC4003-F76F-45C2-9ABD-07865429C3B5}" sibTransId="{C94FC0A0-B574-4F69-8863-35B0E3DAD958}"/>
    <dgm:cxn modelId="{3743F2F5-4A4A-4487-9AF8-81695DF55E27}" type="presOf" srcId="{0348EDE6-D581-441D-BD51-F6087367E966}" destId="{9EDBB8A7-5E20-475D-8ED4-D4B25A1874D7}" srcOrd="0" destOrd="0" presId="urn:microsoft.com/office/officeart/2005/8/layout/hProcess9"/>
    <dgm:cxn modelId="{5E96C276-E204-455B-9666-E637D305E859}" type="presParOf" srcId="{23AB391F-6F84-4D7A-8BA6-C9F48D6DB2D1}" destId="{720D91EB-5E38-4F43-AEFF-2CC6A705BAD7}" srcOrd="0" destOrd="0" presId="urn:microsoft.com/office/officeart/2005/8/layout/hProcess9"/>
    <dgm:cxn modelId="{5F84A40A-F35C-429B-AA3E-C05B01DC8866}" type="presParOf" srcId="{23AB391F-6F84-4D7A-8BA6-C9F48D6DB2D1}" destId="{98D2E226-D052-400D-81E0-FA346F4A6059}" srcOrd="1" destOrd="0" presId="urn:microsoft.com/office/officeart/2005/8/layout/hProcess9"/>
    <dgm:cxn modelId="{929B5C29-658A-46B7-9879-0D4ADB29B790}" type="presParOf" srcId="{98D2E226-D052-400D-81E0-FA346F4A6059}" destId="{EA0907B8-9152-41C0-A6A7-A4C8DC18EC68}" srcOrd="0" destOrd="0" presId="urn:microsoft.com/office/officeart/2005/8/layout/hProcess9"/>
    <dgm:cxn modelId="{26CBB4E3-792E-4862-9E9F-75B2722A5C0E}" type="presParOf" srcId="{98D2E226-D052-400D-81E0-FA346F4A6059}" destId="{087CFA9C-CB61-49EB-BA4C-1950FF388617}" srcOrd="1" destOrd="0" presId="urn:microsoft.com/office/officeart/2005/8/layout/hProcess9"/>
    <dgm:cxn modelId="{3BE39652-05A1-4D3E-B65E-5E7C724102FC}" type="presParOf" srcId="{98D2E226-D052-400D-81E0-FA346F4A6059}" destId="{0910B464-BA2E-4BD5-BE4B-D545474A41DE}" srcOrd="2" destOrd="0" presId="urn:microsoft.com/office/officeart/2005/8/layout/hProcess9"/>
    <dgm:cxn modelId="{D5FFAB98-CE8A-4611-83F5-AC4C24D63BF9}" type="presParOf" srcId="{98D2E226-D052-400D-81E0-FA346F4A6059}" destId="{10224228-E9CA-4D9F-8A51-57B43DC233F7}" srcOrd="3" destOrd="0" presId="urn:microsoft.com/office/officeart/2005/8/layout/hProcess9"/>
    <dgm:cxn modelId="{0BC4469B-3600-4700-A67A-C1D7FB339299}" type="presParOf" srcId="{98D2E226-D052-400D-81E0-FA346F4A6059}" destId="{9EDBB8A7-5E20-475D-8ED4-D4B25A1874D7}"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35934A-6A9E-4173-9C4F-DBA536364B32}" type="doc">
      <dgm:prSet loTypeId="urn:microsoft.com/office/officeart/2005/8/layout/hProcess9" loCatId="process" qsTypeId="urn:microsoft.com/office/officeart/2005/8/quickstyle/simple1" qsCatId="simple" csTypeId="urn:microsoft.com/office/officeart/2005/8/colors/accent1_2" csCatId="accent1" phldr="1"/>
      <dgm:spPr/>
    </dgm:pt>
    <dgm:pt modelId="{F2DE2707-4A61-44AC-9E54-A650CFB9D5D6}">
      <dgm:prSet phldrT="[Texto]"/>
      <dgm:spPr/>
      <dgm:t>
        <a:bodyPr/>
        <a:lstStyle/>
        <a:p>
          <a:r>
            <a:rPr kumimoji="0" lang="es-ES" b="0" i="0" u="none" strike="noStrike" cap="none" spc="0" normalizeH="0" baseline="0" noProof="0" dirty="0">
              <a:ln>
                <a:noFill/>
              </a:ln>
              <a:solidFill>
                <a:schemeClr val="tx1"/>
              </a:solidFill>
              <a:effectLst/>
              <a:uLnTx/>
              <a:uFillTx/>
              <a:latin typeface="+mn-lt"/>
              <a:ea typeface="+mn-ea"/>
              <a:cs typeface="+mn-cs"/>
            </a:rPr>
            <a:t>recibir depósitos</a:t>
          </a:r>
        </a:p>
      </dgm:t>
    </dgm:pt>
    <dgm:pt modelId="{5CE32D15-8C06-449E-B728-EFFD765B2DA5}" type="parTrans" cxnId="{BAB85C0F-1FF3-4A4D-BB70-E8E539976530}">
      <dgm:prSet/>
      <dgm:spPr/>
      <dgm:t>
        <a:bodyPr/>
        <a:lstStyle/>
        <a:p>
          <a:endParaRPr lang="es-ES"/>
        </a:p>
      </dgm:t>
    </dgm:pt>
    <dgm:pt modelId="{B2C6A05A-1401-4505-B60F-B6EEE37E8537}" type="sibTrans" cxnId="{BAB85C0F-1FF3-4A4D-BB70-E8E539976530}">
      <dgm:prSet/>
      <dgm:spPr/>
      <dgm:t>
        <a:bodyPr/>
        <a:lstStyle/>
        <a:p>
          <a:endParaRPr lang="es-ES"/>
        </a:p>
      </dgm:t>
    </dgm:pt>
    <dgm:pt modelId="{53118174-8D24-49D6-99C2-C55F4B11596D}">
      <dgm:prSet phldrT="[Texto]"/>
      <dgm:spPr/>
      <dgm:t>
        <a:bodyPr/>
        <a:lstStyle/>
        <a:p>
          <a:pPr rtl="0"/>
          <a:r>
            <a:rPr kumimoji="0" lang="es-ES" b="0" i="0" u="none" strike="noStrike" cap="none" spc="0" normalizeH="0" baseline="0" noProof="0" dirty="0">
              <a:ln>
                <a:noFill/>
              </a:ln>
              <a:solidFill>
                <a:schemeClr val="tx1"/>
              </a:solidFill>
              <a:effectLst/>
              <a:uLnTx/>
              <a:uFillTx/>
              <a:latin typeface="+mn-lt"/>
              <a:ea typeface="+mn-ea"/>
              <a:cs typeface="+mn-cs"/>
            </a:rPr>
            <a:t>aplicándolos por cuenta propia</a:t>
          </a:r>
          <a:endParaRPr lang="es-ES" dirty="0"/>
        </a:p>
      </dgm:t>
    </dgm:pt>
    <dgm:pt modelId="{F9AC4003-F76F-45C2-9ABD-07865429C3B5}" type="parTrans" cxnId="{3F2A4DAB-EEB7-443F-911D-2A765A21AFFF}">
      <dgm:prSet/>
      <dgm:spPr/>
      <dgm:t>
        <a:bodyPr/>
        <a:lstStyle/>
        <a:p>
          <a:endParaRPr lang="es-ES"/>
        </a:p>
      </dgm:t>
    </dgm:pt>
    <dgm:pt modelId="{C94FC0A0-B574-4F69-8863-35B0E3DAD958}" type="sibTrans" cxnId="{3F2A4DAB-EEB7-443F-911D-2A765A21AFFF}">
      <dgm:prSet/>
      <dgm:spPr/>
      <dgm:t>
        <a:bodyPr/>
        <a:lstStyle/>
        <a:p>
          <a:endParaRPr lang="es-ES"/>
        </a:p>
      </dgm:t>
    </dgm:pt>
    <dgm:pt modelId="{0348EDE6-D581-441D-BD51-F6087367E966}">
      <dgm:prSet phldrT="[Texto]"/>
      <dgm:spPr/>
      <dgm:t>
        <a:bodyPr/>
        <a:lstStyle/>
        <a:p>
          <a:r>
            <a:rPr kumimoji="0" lang="es-ES" b="0" i="0" u="none" strike="noStrike" cap="none" spc="0" normalizeH="0" baseline="0" noProof="0" dirty="0">
              <a:ln>
                <a:noFill/>
              </a:ln>
              <a:solidFill>
                <a:schemeClr val="tx1"/>
              </a:solidFill>
              <a:effectLst/>
              <a:uLnTx/>
              <a:uFillTx/>
              <a:latin typeface="+mn-lt"/>
              <a:ea typeface="+mn-ea"/>
              <a:cs typeface="+mn-cs"/>
            </a:rPr>
            <a:t>a la concesión de créditos</a:t>
          </a:r>
          <a:endParaRPr lang="es-ES" dirty="0"/>
        </a:p>
      </dgm:t>
    </dgm:pt>
    <dgm:pt modelId="{F0FC5F9E-044E-4FD7-A3FD-DF5AE916F717}" type="parTrans" cxnId="{3839BF43-A8CA-4AA0-88CC-CA5051394BD7}">
      <dgm:prSet/>
      <dgm:spPr/>
      <dgm:t>
        <a:bodyPr/>
        <a:lstStyle/>
        <a:p>
          <a:endParaRPr lang="es-ES"/>
        </a:p>
      </dgm:t>
    </dgm:pt>
    <dgm:pt modelId="{C4907E32-2737-4477-AD6A-9BAC2F5F636F}" type="sibTrans" cxnId="{3839BF43-A8CA-4AA0-88CC-CA5051394BD7}">
      <dgm:prSet/>
      <dgm:spPr/>
      <dgm:t>
        <a:bodyPr/>
        <a:lstStyle/>
        <a:p>
          <a:endParaRPr lang="es-ES"/>
        </a:p>
      </dgm:t>
    </dgm:pt>
    <dgm:pt modelId="{23AB391F-6F84-4D7A-8BA6-C9F48D6DB2D1}" type="pres">
      <dgm:prSet presAssocID="{0E35934A-6A9E-4173-9C4F-DBA536364B32}" presName="CompostProcess" presStyleCnt="0">
        <dgm:presLayoutVars>
          <dgm:dir/>
          <dgm:resizeHandles val="exact"/>
        </dgm:presLayoutVars>
      </dgm:prSet>
      <dgm:spPr/>
    </dgm:pt>
    <dgm:pt modelId="{720D91EB-5E38-4F43-AEFF-2CC6A705BAD7}" type="pres">
      <dgm:prSet presAssocID="{0E35934A-6A9E-4173-9C4F-DBA536364B32}" presName="arrow" presStyleLbl="bgShp" presStyleIdx="0" presStyleCnt="1"/>
      <dgm:spPr/>
    </dgm:pt>
    <dgm:pt modelId="{98D2E226-D052-400D-81E0-FA346F4A6059}" type="pres">
      <dgm:prSet presAssocID="{0E35934A-6A9E-4173-9C4F-DBA536364B32}" presName="linearProcess" presStyleCnt="0"/>
      <dgm:spPr/>
    </dgm:pt>
    <dgm:pt modelId="{EA0907B8-9152-41C0-A6A7-A4C8DC18EC68}" type="pres">
      <dgm:prSet presAssocID="{F2DE2707-4A61-44AC-9E54-A650CFB9D5D6}" presName="textNode" presStyleLbl="node1" presStyleIdx="0" presStyleCnt="3">
        <dgm:presLayoutVars>
          <dgm:bulletEnabled val="1"/>
        </dgm:presLayoutVars>
      </dgm:prSet>
      <dgm:spPr/>
    </dgm:pt>
    <dgm:pt modelId="{087CFA9C-CB61-49EB-BA4C-1950FF388617}" type="pres">
      <dgm:prSet presAssocID="{B2C6A05A-1401-4505-B60F-B6EEE37E8537}" presName="sibTrans" presStyleCnt="0"/>
      <dgm:spPr/>
    </dgm:pt>
    <dgm:pt modelId="{0910B464-BA2E-4BD5-BE4B-D545474A41DE}" type="pres">
      <dgm:prSet presAssocID="{53118174-8D24-49D6-99C2-C55F4B11596D}" presName="textNode" presStyleLbl="node1" presStyleIdx="1" presStyleCnt="3">
        <dgm:presLayoutVars>
          <dgm:bulletEnabled val="1"/>
        </dgm:presLayoutVars>
      </dgm:prSet>
      <dgm:spPr/>
    </dgm:pt>
    <dgm:pt modelId="{10224228-E9CA-4D9F-8A51-57B43DC233F7}" type="pres">
      <dgm:prSet presAssocID="{C94FC0A0-B574-4F69-8863-35B0E3DAD958}" presName="sibTrans" presStyleCnt="0"/>
      <dgm:spPr/>
    </dgm:pt>
    <dgm:pt modelId="{9EDBB8A7-5E20-475D-8ED4-D4B25A1874D7}" type="pres">
      <dgm:prSet presAssocID="{0348EDE6-D581-441D-BD51-F6087367E966}" presName="textNode" presStyleLbl="node1" presStyleIdx="2" presStyleCnt="3">
        <dgm:presLayoutVars>
          <dgm:bulletEnabled val="1"/>
        </dgm:presLayoutVars>
      </dgm:prSet>
      <dgm:spPr/>
    </dgm:pt>
  </dgm:ptLst>
  <dgm:cxnLst>
    <dgm:cxn modelId="{1A582F03-FBC3-4E65-828B-6FB16BE87B1C}" type="presOf" srcId="{53118174-8D24-49D6-99C2-C55F4B11596D}" destId="{0910B464-BA2E-4BD5-BE4B-D545474A41DE}" srcOrd="0" destOrd="0" presId="urn:microsoft.com/office/officeart/2005/8/layout/hProcess9"/>
    <dgm:cxn modelId="{BAB85C0F-1FF3-4A4D-BB70-E8E539976530}" srcId="{0E35934A-6A9E-4173-9C4F-DBA536364B32}" destId="{F2DE2707-4A61-44AC-9E54-A650CFB9D5D6}" srcOrd="0" destOrd="0" parTransId="{5CE32D15-8C06-449E-B728-EFFD765B2DA5}" sibTransId="{B2C6A05A-1401-4505-B60F-B6EEE37E8537}"/>
    <dgm:cxn modelId="{3839BF43-A8CA-4AA0-88CC-CA5051394BD7}" srcId="{0E35934A-6A9E-4173-9C4F-DBA536364B32}" destId="{0348EDE6-D581-441D-BD51-F6087367E966}" srcOrd="2" destOrd="0" parTransId="{F0FC5F9E-044E-4FD7-A3FD-DF5AE916F717}" sibTransId="{C4907E32-2737-4477-AD6A-9BAC2F5F636F}"/>
    <dgm:cxn modelId="{C4235C48-53CA-4CDF-A015-743409B31DB4}" type="presOf" srcId="{0348EDE6-D581-441D-BD51-F6087367E966}" destId="{9EDBB8A7-5E20-475D-8ED4-D4B25A1874D7}" srcOrd="0" destOrd="0" presId="urn:microsoft.com/office/officeart/2005/8/layout/hProcess9"/>
    <dgm:cxn modelId="{486DB979-D16B-461C-A36A-FD9141C34E20}" type="presOf" srcId="{F2DE2707-4A61-44AC-9E54-A650CFB9D5D6}" destId="{EA0907B8-9152-41C0-A6A7-A4C8DC18EC68}" srcOrd="0" destOrd="0" presId="urn:microsoft.com/office/officeart/2005/8/layout/hProcess9"/>
    <dgm:cxn modelId="{3F2A4DAB-EEB7-443F-911D-2A765A21AFFF}" srcId="{0E35934A-6A9E-4173-9C4F-DBA536364B32}" destId="{53118174-8D24-49D6-99C2-C55F4B11596D}" srcOrd="1" destOrd="0" parTransId="{F9AC4003-F76F-45C2-9ABD-07865429C3B5}" sibTransId="{C94FC0A0-B574-4F69-8863-35B0E3DAD958}"/>
    <dgm:cxn modelId="{21FB88FE-876D-487D-A501-1DA086F7761F}" type="presOf" srcId="{0E35934A-6A9E-4173-9C4F-DBA536364B32}" destId="{23AB391F-6F84-4D7A-8BA6-C9F48D6DB2D1}" srcOrd="0" destOrd="0" presId="urn:microsoft.com/office/officeart/2005/8/layout/hProcess9"/>
    <dgm:cxn modelId="{3EA331F9-7F46-4752-9490-28C35AAB465A}" type="presParOf" srcId="{23AB391F-6F84-4D7A-8BA6-C9F48D6DB2D1}" destId="{720D91EB-5E38-4F43-AEFF-2CC6A705BAD7}" srcOrd="0" destOrd="0" presId="urn:microsoft.com/office/officeart/2005/8/layout/hProcess9"/>
    <dgm:cxn modelId="{3BCFAFB0-A7AE-4289-A6C8-B5AB39265D6A}" type="presParOf" srcId="{23AB391F-6F84-4D7A-8BA6-C9F48D6DB2D1}" destId="{98D2E226-D052-400D-81E0-FA346F4A6059}" srcOrd="1" destOrd="0" presId="urn:microsoft.com/office/officeart/2005/8/layout/hProcess9"/>
    <dgm:cxn modelId="{066D4BFD-1556-4854-B591-1EB5C3DCFED4}" type="presParOf" srcId="{98D2E226-D052-400D-81E0-FA346F4A6059}" destId="{EA0907B8-9152-41C0-A6A7-A4C8DC18EC68}" srcOrd="0" destOrd="0" presId="urn:microsoft.com/office/officeart/2005/8/layout/hProcess9"/>
    <dgm:cxn modelId="{C9442304-4531-416C-97B0-405FE532AF4F}" type="presParOf" srcId="{98D2E226-D052-400D-81E0-FA346F4A6059}" destId="{087CFA9C-CB61-49EB-BA4C-1950FF388617}" srcOrd="1" destOrd="0" presId="urn:microsoft.com/office/officeart/2005/8/layout/hProcess9"/>
    <dgm:cxn modelId="{FCDE8674-CECE-429E-9A5E-FE0885E2DD6B}" type="presParOf" srcId="{98D2E226-D052-400D-81E0-FA346F4A6059}" destId="{0910B464-BA2E-4BD5-BE4B-D545474A41DE}" srcOrd="2" destOrd="0" presId="urn:microsoft.com/office/officeart/2005/8/layout/hProcess9"/>
    <dgm:cxn modelId="{47016E78-6827-48B6-8E3B-274D5CADE851}" type="presParOf" srcId="{98D2E226-D052-400D-81E0-FA346F4A6059}" destId="{10224228-E9CA-4D9F-8A51-57B43DC233F7}" srcOrd="3" destOrd="0" presId="urn:microsoft.com/office/officeart/2005/8/layout/hProcess9"/>
    <dgm:cxn modelId="{0A84F99E-ADFF-43E4-89E5-BBEE6AA0BF6C}" type="presParOf" srcId="{98D2E226-D052-400D-81E0-FA346F4A6059}" destId="{9EDBB8A7-5E20-475D-8ED4-D4B25A1874D7}"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D91EB-5E38-4F43-AEFF-2CC6A705BAD7}">
      <dsp:nvSpPr>
        <dsp:cNvPr id="0" name=""/>
        <dsp:cNvSpPr/>
      </dsp:nvSpPr>
      <dsp:spPr>
        <a:xfrm>
          <a:off x="595790" y="0"/>
          <a:ext cx="6752298" cy="4064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0907B8-9152-41C0-A6A7-A4C8DC18EC68}">
      <dsp:nvSpPr>
        <dsp:cNvPr id="0" name=""/>
        <dsp:cNvSpPr/>
      </dsp:nvSpPr>
      <dsp:spPr>
        <a:xfrm>
          <a:off x="4909" y="1219199"/>
          <a:ext cx="2555603"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kumimoji="0" lang="es-ES" sz="3300" b="0" i="0" u="none" strike="noStrike" kern="1200" cap="none" spc="0" normalizeH="0" baseline="0" noProof="0" dirty="0">
              <a:ln>
                <a:noFill/>
              </a:ln>
              <a:solidFill>
                <a:schemeClr val="tx1"/>
              </a:solidFill>
              <a:effectLst/>
              <a:uLnTx/>
              <a:uFillTx/>
              <a:latin typeface="+mn-lt"/>
              <a:ea typeface="+mn-ea"/>
              <a:cs typeface="+mn-cs"/>
            </a:rPr>
            <a:t>Operaciones pasivas</a:t>
          </a:r>
        </a:p>
      </dsp:txBody>
      <dsp:txXfrm>
        <a:off x="84264" y="1298554"/>
        <a:ext cx="2396893" cy="1466890"/>
      </dsp:txXfrm>
    </dsp:sp>
    <dsp:sp modelId="{0910B464-BA2E-4BD5-BE4B-D545474A41DE}">
      <dsp:nvSpPr>
        <dsp:cNvPr id="0" name=""/>
        <dsp:cNvSpPr/>
      </dsp:nvSpPr>
      <dsp:spPr>
        <a:xfrm>
          <a:off x="2694138" y="1219199"/>
          <a:ext cx="2555603"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rtl="0">
            <a:lnSpc>
              <a:spcPct val="90000"/>
            </a:lnSpc>
            <a:spcBef>
              <a:spcPct val="0"/>
            </a:spcBef>
            <a:spcAft>
              <a:spcPct val="35000"/>
            </a:spcAft>
            <a:buNone/>
          </a:pPr>
          <a:r>
            <a:rPr kumimoji="0" lang="es-ES" sz="3300" b="0" i="0" u="none" strike="noStrike" kern="1200" cap="none" spc="0" normalizeH="0" baseline="0" noProof="0" dirty="0">
              <a:ln>
                <a:noFill/>
              </a:ln>
              <a:solidFill>
                <a:schemeClr val="tx1"/>
              </a:solidFill>
              <a:effectLst/>
              <a:uLnTx/>
              <a:uFillTx/>
              <a:latin typeface="+mn-lt"/>
              <a:ea typeface="+mn-ea"/>
              <a:cs typeface="+mn-cs"/>
            </a:rPr>
            <a:t>servicios</a:t>
          </a:r>
          <a:endParaRPr lang="es-ES" sz="3300" kern="1200" dirty="0"/>
        </a:p>
      </dsp:txBody>
      <dsp:txXfrm>
        <a:off x="2773493" y="1298554"/>
        <a:ext cx="2396893" cy="1466890"/>
      </dsp:txXfrm>
    </dsp:sp>
    <dsp:sp modelId="{9EDBB8A7-5E20-475D-8ED4-D4B25A1874D7}">
      <dsp:nvSpPr>
        <dsp:cNvPr id="0" name=""/>
        <dsp:cNvSpPr/>
      </dsp:nvSpPr>
      <dsp:spPr>
        <a:xfrm>
          <a:off x="5383367" y="1219199"/>
          <a:ext cx="2555603"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kumimoji="0" lang="es-ES" sz="3300" b="0" i="0" u="none" strike="noStrike" kern="1200" cap="none" spc="0" normalizeH="0" baseline="0" noProof="0" dirty="0">
              <a:ln>
                <a:noFill/>
              </a:ln>
              <a:solidFill>
                <a:schemeClr val="tx1"/>
              </a:solidFill>
              <a:effectLst/>
              <a:uLnTx/>
              <a:uFillTx/>
              <a:latin typeface="+mn-lt"/>
              <a:ea typeface="+mn-ea"/>
              <a:cs typeface="+mn-cs"/>
            </a:rPr>
            <a:t>Operaciones activas</a:t>
          </a:r>
          <a:endParaRPr lang="es-ES" sz="3300" kern="1200" dirty="0"/>
        </a:p>
      </dsp:txBody>
      <dsp:txXfrm>
        <a:off x="5462722" y="1298554"/>
        <a:ext cx="2396893" cy="14668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D91EB-5E38-4F43-AEFF-2CC6A705BAD7}">
      <dsp:nvSpPr>
        <dsp:cNvPr id="0" name=""/>
        <dsp:cNvSpPr/>
      </dsp:nvSpPr>
      <dsp:spPr>
        <a:xfrm>
          <a:off x="595790" y="0"/>
          <a:ext cx="6752298" cy="4064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0907B8-9152-41C0-A6A7-A4C8DC18EC68}">
      <dsp:nvSpPr>
        <dsp:cNvPr id="0" name=""/>
        <dsp:cNvSpPr/>
      </dsp:nvSpPr>
      <dsp:spPr>
        <a:xfrm>
          <a:off x="8533" y="1219199"/>
          <a:ext cx="2556936"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 sz="2300" kern="1200" dirty="0"/>
            <a:t>recibir del público depósitos u otros fondos reembolsables</a:t>
          </a:r>
        </a:p>
      </dsp:txBody>
      <dsp:txXfrm>
        <a:off x="87888" y="1298554"/>
        <a:ext cx="2398226" cy="1466890"/>
      </dsp:txXfrm>
    </dsp:sp>
    <dsp:sp modelId="{0910B464-BA2E-4BD5-BE4B-D545474A41DE}">
      <dsp:nvSpPr>
        <dsp:cNvPr id="0" name=""/>
        <dsp:cNvSpPr/>
      </dsp:nvSpPr>
      <dsp:spPr>
        <a:xfrm>
          <a:off x="2693471" y="1219199"/>
          <a:ext cx="2556936"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s-ES" sz="2300" kern="1200" noProof="0" dirty="0"/>
            <a:t>y</a:t>
          </a:r>
          <a:endParaRPr lang="es-ES" sz="2300" kern="1200" dirty="0"/>
        </a:p>
      </dsp:txBody>
      <dsp:txXfrm>
        <a:off x="2772826" y="1298554"/>
        <a:ext cx="2398226" cy="1466890"/>
      </dsp:txXfrm>
    </dsp:sp>
    <dsp:sp modelId="{9EDBB8A7-5E20-475D-8ED4-D4B25A1874D7}">
      <dsp:nvSpPr>
        <dsp:cNvPr id="0" name=""/>
        <dsp:cNvSpPr/>
      </dsp:nvSpPr>
      <dsp:spPr>
        <a:xfrm>
          <a:off x="5378410" y="1219199"/>
          <a:ext cx="2556936"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 sz="2300" kern="1200" dirty="0"/>
            <a:t>conceder créditos por cuenta propia</a:t>
          </a:r>
        </a:p>
      </dsp:txBody>
      <dsp:txXfrm>
        <a:off x="5457765" y="1298554"/>
        <a:ext cx="2398226" cy="14668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D91EB-5E38-4F43-AEFF-2CC6A705BAD7}">
      <dsp:nvSpPr>
        <dsp:cNvPr id="0" name=""/>
        <dsp:cNvSpPr/>
      </dsp:nvSpPr>
      <dsp:spPr>
        <a:xfrm>
          <a:off x="595790" y="0"/>
          <a:ext cx="6752298" cy="4064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0907B8-9152-41C0-A6A7-A4C8DC18EC68}">
      <dsp:nvSpPr>
        <dsp:cNvPr id="0" name=""/>
        <dsp:cNvSpPr/>
      </dsp:nvSpPr>
      <dsp:spPr>
        <a:xfrm>
          <a:off x="269192" y="1219199"/>
          <a:ext cx="2383164"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kumimoji="0" lang="es-ES" sz="2900" b="0" i="0" u="none" strike="noStrike" kern="1200" cap="none" spc="0" normalizeH="0" baseline="0" noProof="0" dirty="0">
              <a:ln>
                <a:noFill/>
              </a:ln>
              <a:solidFill>
                <a:schemeClr val="tx1"/>
              </a:solidFill>
              <a:effectLst/>
              <a:uLnTx/>
              <a:uFillTx/>
              <a:latin typeface="+mn-lt"/>
              <a:ea typeface="+mn-ea"/>
              <a:cs typeface="+mn-cs"/>
            </a:rPr>
            <a:t>recibir depósitos</a:t>
          </a:r>
        </a:p>
      </dsp:txBody>
      <dsp:txXfrm>
        <a:off x="348547" y="1298554"/>
        <a:ext cx="2224454" cy="1466890"/>
      </dsp:txXfrm>
    </dsp:sp>
    <dsp:sp modelId="{0910B464-BA2E-4BD5-BE4B-D545474A41DE}">
      <dsp:nvSpPr>
        <dsp:cNvPr id="0" name=""/>
        <dsp:cNvSpPr/>
      </dsp:nvSpPr>
      <dsp:spPr>
        <a:xfrm>
          <a:off x="2780357" y="1219199"/>
          <a:ext cx="2383164"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rtl="0">
            <a:lnSpc>
              <a:spcPct val="90000"/>
            </a:lnSpc>
            <a:spcBef>
              <a:spcPct val="0"/>
            </a:spcBef>
            <a:spcAft>
              <a:spcPct val="35000"/>
            </a:spcAft>
            <a:buNone/>
          </a:pPr>
          <a:r>
            <a:rPr kumimoji="0" lang="es-ES" sz="2900" b="0" i="0" u="none" strike="noStrike" kern="1200" cap="none" spc="0" normalizeH="0" baseline="0" noProof="0" dirty="0">
              <a:ln>
                <a:noFill/>
              </a:ln>
              <a:solidFill>
                <a:schemeClr val="tx1"/>
              </a:solidFill>
              <a:effectLst/>
              <a:uLnTx/>
              <a:uFillTx/>
              <a:latin typeface="+mn-lt"/>
              <a:ea typeface="+mn-ea"/>
              <a:cs typeface="+mn-cs"/>
            </a:rPr>
            <a:t>aplicándolos por cuenta propia</a:t>
          </a:r>
          <a:endParaRPr lang="es-ES" sz="2900" kern="1200" dirty="0"/>
        </a:p>
      </dsp:txBody>
      <dsp:txXfrm>
        <a:off x="2859712" y="1298554"/>
        <a:ext cx="2224454" cy="1466890"/>
      </dsp:txXfrm>
    </dsp:sp>
    <dsp:sp modelId="{9EDBB8A7-5E20-475D-8ED4-D4B25A1874D7}">
      <dsp:nvSpPr>
        <dsp:cNvPr id="0" name=""/>
        <dsp:cNvSpPr/>
      </dsp:nvSpPr>
      <dsp:spPr>
        <a:xfrm>
          <a:off x="5291523" y="1219199"/>
          <a:ext cx="2383164"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kumimoji="0" lang="es-ES" sz="2900" b="0" i="0" u="none" strike="noStrike" kern="1200" cap="none" spc="0" normalizeH="0" baseline="0" noProof="0" dirty="0">
              <a:ln>
                <a:noFill/>
              </a:ln>
              <a:solidFill>
                <a:schemeClr val="tx1"/>
              </a:solidFill>
              <a:effectLst/>
              <a:uLnTx/>
              <a:uFillTx/>
              <a:latin typeface="+mn-lt"/>
              <a:ea typeface="+mn-ea"/>
              <a:cs typeface="+mn-cs"/>
            </a:rPr>
            <a:t>a la concesión de créditos</a:t>
          </a:r>
          <a:endParaRPr lang="es-ES" sz="2900" kern="1200" dirty="0"/>
        </a:p>
      </dsp:txBody>
      <dsp:txXfrm>
        <a:off x="5370878" y="1298554"/>
        <a:ext cx="2224454" cy="146689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F19A65-BF05-487D-9ED5-493A11BDBDE4}" type="datetimeFigureOut">
              <a:rPr lang="es-ES" smtClean="0"/>
              <a:pPr/>
              <a:t>13/11/2018</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99074F-299A-42B3-91CE-4D4A0C4E0C4D}" type="slidenum">
              <a:rPr lang="es-ES" smtClean="0"/>
              <a:pPr/>
              <a:t>‹Nº›</a:t>
            </a:fld>
            <a:endParaRPr lang="es-ES"/>
          </a:p>
        </p:txBody>
      </p:sp>
    </p:spTree>
    <p:extLst>
      <p:ext uri="{BB962C8B-B14F-4D97-AF65-F5344CB8AC3E}">
        <p14:creationId xmlns:p14="http://schemas.microsoft.com/office/powerpoint/2010/main" val="3096601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2D99074F-299A-42B3-91CE-4D4A0C4E0C4D}" type="slidenum">
              <a:rPr lang="es-ES" smtClean="0"/>
              <a:pPr/>
              <a:t>1</a:t>
            </a:fld>
            <a:endParaRPr lang="es-ES"/>
          </a:p>
        </p:txBody>
      </p:sp>
    </p:spTree>
    <p:extLst>
      <p:ext uri="{BB962C8B-B14F-4D97-AF65-F5344CB8AC3E}">
        <p14:creationId xmlns:p14="http://schemas.microsoft.com/office/powerpoint/2010/main" val="35070642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6F40B50-F981-4D76-85C9-E30D282C9D95}" type="slidenum">
              <a:rPr lang="es-ES_tradnl" smtClean="0">
                <a:latin typeface="Times New Roman" charset="0"/>
              </a:rPr>
              <a:pPr/>
              <a:t>10</a:t>
            </a:fld>
            <a:endParaRPr lang="es-ES_tradnl">
              <a:latin typeface="Times New Roman"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CAB4C2C8-8236-49E3-A832-227777092098}" type="slidenum">
              <a:rPr lang="es-ES_tradnl" smtClean="0">
                <a:latin typeface="Times New Roman" charset="0"/>
              </a:rPr>
              <a:pPr/>
              <a:t>11</a:t>
            </a:fld>
            <a:endParaRPr lang="es-ES_tradnl">
              <a:latin typeface="Times New Roman"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ABAB762D-0080-433C-B5C9-88AD9D43FC05}" type="slidenum">
              <a:rPr lang="es-ES_tradnl" smtClean="0">
                <a:latin typeface="Times New Roman" charset="0"/>
              </a:rPr>
              <a:pPr/>
              <a:t>12</a:t>
            </a:fld>
            <a:endParaRPr lang="es-ES_tradnl">
              <a:latin typeface="Times New Roman"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FA237F90-C4F8-457C-9287-FD90B2D078FA}" type="slidenum">
              <a:rPr lang="es-ES_tradnl" smtClean="0">
                <a:latin typeface="Times New Roman" charset="0"/>
              </a:rPr>
              <a:pPr/>
              <a:t>13</a:t>
            </a:fld>
            <a:endParaRPr lang="es-ES_tradnl">
              <a:latin typeface="Times New Roman"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581DBD10-40E3-4311-9B70-99E8CB57005A}" type="slidenum">
              <a:rPr lang="es-ES_tradnl" smtClean="0">
                <a:latin typeface="Times New Roman" charset="0"/>
              </a:rPr>
              <a:pPr/>
              <a:t>14</a:t>
            </a:fld>
            <a:endParaRPr lang="es-ES_tradnl">
              <a:latin typeface="Times New Roman"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s-ES" dirty="0">
                <a:latin typeface="Times New Roman" charset="0"/>
              </a:rPr>
              <a:t>“los gastos de expedición de los certificados a los que hace referencia los arts. 517.5º y 573.1.2º de la </a:t>
            </a:r>
            <a:r>
              <a:rPr lang="es-ES" dirty="0" err="1">
                <a:latin typeface="Times New Roman" charset="0"/>
              </a:rPr>
              <a:t>LECiv</a:t>
            </a:r>
            <a:r>
              <a:rPr lang="es-ES" dirty="0">
                <a:latin typeface="Times New Roman" charset="0"/>
              </a:rPr>
              <a:t> serán de cuenta de la parte que los solicite, en este caso, el acreedor. Cuestión diferente es que las entidades bancarias, mediante condiciones generales de contratación estampadas en sus pólizas, carguen de manera regular con dichos gastos a sus clientes; estipulación que, a mayor abundamiento, podría resultar también nula de pleno derecho en la medida que imponen al consumidor la asunción de unos gastos de documentación que no le corresponden en exclusiva, no resultan necesarios y, de asumirse, obvio es que benefician a ambas partes contratantes y no tan solo a una.”</a:t>
            </a:r>
          </a:p>
          <a:p>
            <a:endParaRPr lang="es-ES" dirty="0">
              <a:latin typeface="Times New Roman" charset="0"/>
            </a:endParaRPr>
          </a:p>
          <a:p>
            <a:r>
              <a:rPr lang="es-ES" dirty="0">
                <a:latin typeface="Times New Roman" charset="0"/>
              </a:rPr>
              <a:t>En “La emisión de un pagaré en blanco en garantía del cumplimiento de un contrato de préstamo mercantil”, </a:t>
            </a:r>
            <a:r>
              <a:rPr lang="es-ES" b="1" dirty="0">
                <a:latin typeface="Times New Roman" charset="0"/>
              </a:rPr>
              <a:t>Agustín</a:t>
            </a:r>
            <a:r>
              <a:rPr lang="es-ES" dirty="0">
                <a:latin typeface="Times New Roman" charset="0"/>
              </a:rPr>
              <a:t> </a:t>
            </a:r>
            <a:r>
              <a:rPr lang="es-ES" b="1" dirty="0">
                <a:latin typeface="Times New Roman" charset="0"/>
              </a:rPr>
              <a:t>Cañete</a:t>
            </a:r>
            <a:r>
              <a:rPr lang="es-ES" dirty="0">
                <a:latin typeface="Times New Roman" charset="0"/>
              </a:rPr>
              <a:t> </a:t>
            </a:r>
            <a:r>
              <a:rPr lang="es-ES" b="1" dirty="0">
                <a:latin typeface="Times New Roman" charset="0"/>
              </a:rPr>
              <a:t>Quesada.</a:t>
            </a:r>
            <a:r>
              <a:rPr lang="es-ES" dirty="0">
                <a:latin typeface="Times New Roman" charset="0"/>
              </a:rPr>
              <a:t> Abogado, </a:t>
            </a:r>
            <a:r>
              <a:rPr lang="es-ES" i="1" dirty="0">
                <a:latin typeface="Times New Roman" charset="0"/>
              </a:rPr>
              <a:t>Sentencias de TSJ y AP y otros Tribunales</a:t>
            </a:r>
            <a:r>
              <a:rPr lang="es-ES" dirty="0">
                <a:latin typeface="Times New Roman" charset="0"/>
              </a:rPr>
              <a:t> </a:t>
            </a:r>
            <a:r>
              <a:rPr lang="es-ES" i="1" dirty="0">
                <a:latin typeface="Times New Roman" charset="0"/>
              </a:rPr>
              <a:t>núm. </a:t>
            </a:r>
            <a:r>
              <a:rPr lang="es-ES" dirty="0">
                <a:latin typeface="Times New Roman" charset="0"/>
              </a:rPr>
              <a:t>16/2005, Aranzadi, Pamplona. 2005.</a:t>
            </a:r>
            <a:br>
              <a:rPr lang="es-ES" dirty="0">
                <a:latin typeface="Times New Roman" charset="0"/>
              </a:rPr>
            </a:br>
            <a:endParaRPr lang="es-ES" dirty="0">
              <a:latin typeface="Times New Roman"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581DBD10-40E3-4311-9B70-99E8CB57005A}" type="slidenum">
              <a:rPr lang="es-ES_tradnl" smtClean="0">
                <a:latin typeface="Times New Roman" charset="0"/>
              </a:rPr>
              <a:pPr/>
              <a:t>15</a:t>
            </a:fld>
            <a:endParaRPr lang="es-ES_tradnl">
              <a:latin typeface="Times New Roman"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br>
              <a:rPr lang="es-ES" dirty="0">
                <a:latin typeface="Times New Roman" charset="0"/>
              </a:rPr>
            </a:br>
            <a:endParaRPr lang="es-ES" dirty="0">
              <a:latin typeface="Times New Roman"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581DBD10-40E3-4311-9B70-99E8CB57005A}" type="slidenum">
              <a:rPr lang="es-ES_tradnl" smtClean="0">
                <a:latin typeface="Times New Roman" charset="0"/>
              </a:rPr>
              <a:pPr/>
              <a:t>16</a:t>
            </a:fld>
            <a:endParaRPr lang="es-ES_tradnl">
              <a:latin typeface="Times New Roman"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s-ES" dirty="0">
              <a:latin typeface="Times New Roman"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46D463B5-54DD-45BC-B9CA-7AB6F28DA2E2}" type="slidenum">
              <a:rPr lang="es-ES_tradnl" smtClean="0">
                <a:latin typeface="Times New Roman" charset="0"/>
              </a:rPr>
              <a:pPr/>
              <a:t>17</a:t>
            </a:fld>
            <a:endParaRPr lang="es-ES_tradnl">
              <a:latin typeface="Times New Roman"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xfrm>
            <a:off x="915295" y="4372429"/>
            <a:ext cx="5027414" cy="4115405"/>
          </a:xfrm>
          <a:noFill/>
          <a:ln/>
        </p:spPr>
        <p:txBody>
          <a:bodyPr/>
          <a:lstStyle/>
          <a:p>
            <a:pPr>
              <a:lnSpc>
                <a:spcPct val="90000"/>
              </a:lnSpc>
            </a:pPr>
            <a:r>
              <a:rPr lang="es-ES" sz="1000" dirty="0">
                <a:latin typeface="Times New Roman" charset="0"/>
              </a:rPr>
              <a:t>“Personalmente entiendo que el ardid que supone el libramiento del pagaré en blanco para a "través del mismo dotar de fuerza ejecutiva a una póliza de préstamo que exenta de los requisitos legales exigidos no pasa de ser un mero contrato privado, supone un ejemplo de fraude de ley en la medida que a través de la que pudiera ser una cuestionada norma de cobertura que, además, se interpreta de manera forzada y ajena a su finalidad intrínseca ( arts. 96 y 12LCCH [ RCL 1985, 1776, 2483] y art. 1255CC [ LEG 1889, 27] ), se pretende contrariar la regulación jurídica que para la ejecutividad de las pólizas que documentan los contratos mercantiles prescribe la vigente ley procesal civil ( arts. 517.1 5º, 572.2 y 573LECiv [ RCL 2000, 34, 962 y RCL 2001, 1892] ) y, a dicha conclusión se llegaría, sin valorar la cualidad personal de consumidor que pudiera ostentar el prestatario y que haría que entrasen en juego otro tipo de preceptos jurídicos que desaconsejan de una manera más directa este tipo de prácticas bancarias por su carácter manifiestamente abusivo. </a:t>
            </a:r>
          </a:p>
          <a:p>
            <a:pPr>
              <a:lnSpc>
                <a:spcPct val="90000"/>
              </a:lnSpc>
            </a:pPr>
            <a:r>
              <a:rPr lang="es-ES" sz="1000" dirty="0">
                <a:latin typeface="Times New Roman" charset="0"/>
              </a:rPr>
              <a:t>Y es que asentándose esta práctica en una condición general de la contratación y constituyendo los servicios bancarios y financieros un bien de consumo que exige una protección prioritaria, ya no es sólo que se vulnere abiertamente el deber de transparencia que en todo caso resulta exigido del profesional predisponente o el derecho de información debidos a la parte adherente, máxime cuando en ella concurre la cualidad personal de consumidor; es que la cláusula o estipulación cuestionada entra de lleno en «la regla general prohibitiva» establecida en el artículo 10 bis de la LGDCU ( RCL 1984, 1906) que proscribe que en detrimento del consumidor se altere de forma importante el principio de equivalencia de las prestaciones y probado está que ello acontece en el supuesto examinado y, además, por si lo anterior no fuera suficiente, el dato que supone la inversión de la carga de la prueba en perjuicio del consumidor viene regulado a modo de presunción iuris et de iure sobre el carácter abusivo de la cláusula cuestionada sobre la que se asienta la práctica bancaria comentada. “</a:t>
            </a:r>
          </a:p>
          <a:p>
            <a:pPr>
              <a:lnSpc>
                <a:spcPct val="90000"/>
              </a:lnSpc>
            </a:pPr>
            <a:r>
              <a:rPr lang="es-ES" sz="1000" dirty="0">
                <a:latin typeface="Times New Roman" charset="0"/>
              </a:rPr>
              <a:t>En “La emisión de un pagaré en blanco en garantía del cumplimiento de un contrato de préstamo mercantil”, </a:t>
            </a:r>
            <a:r>
              <a:rPr lang="es-ES" sz="1000" b="1" dirty="0">
                <a:latin typeface="Times New Roman" charset="0"/>
              </a:rPr>
              <a:t>Agustín</a:t>
            </a:r>
            <a:r>
              <a:rPr lang="es-ES" sz="1000" dirty="0">
                <a:latin typeface="Times New Roman" charset="0"/>
              </a:rPr>
              <a:t> </a:t>
            </a:r>
            <a:r>
              <a:rPr lang="es-ES" sz="1000" b="1" dirty="0">
                <a:latin typeface="Times New Roman" charset="0"/>
              </a:rPr>
              <a:t>Cañete</a:t>
            </a:r>
            <a:r>
              <a:rPr lang="es-ES" sz="1000" dirty="0">
                <a:latin typeface="Times New Roman" charset="0"/>
              </a:rPr>
              <a:t> </a:t>
            </a:r>
            <a:r>
              <a:rPr lang="es-ES" sz="1000" b="1" dirty="0">
                <a:latin typeface="Times New Roman" charset="0"/>
              </a:rPr>
              <a:t>Quesada.</a:t>
            </a:r>
            <a:r>
              <a:rPr lang="es-ES" sz="1000" dirty="0">
                <a:latin typeface="Times New Roman" charset="0"/>
              </a:rPr>
              <a:t> Abogado, </a:t>
            </a:r>
            <a:r>
              <a:rPr lang="es-ES" sz="1000" i="1" dirty="0">
                <a:latin typeface="Times New Roman" charset="0"/>
              </a:rPr>
              <a:t>Sentencias de TSJ y AP y otros Tribunales</a:t>
            </a:r>
            <a:r>
              <a:rPr lang="es-ES" sz="1000" dirty="0">
                <a:latin typeface="Times New Roman" charset="0"/>
              </a:rPr>
              <a:t> </a:t>
            </a:r>
            <a:r>
              <a:rPr lang="es-ES" sz="1000" i="1" dirty="0">
                <a:latin typeface="Times New Roman" charset="0"/>
              </a:rPr>
              <a:t>núm. </a:t>
            </a:r>
            <a:r>
              <a:rPr lang="es-ES" sz="1000" dirty="0">
                <a:latin typeface="Times New Roman" charset="0"/>
              </a:rPr>
              <a:t>16/2005, Aranzadi, Pamplona. 2005.</a:t>
            </a:r>
            <a:br>
              <a:rPr lang="es-ES" sz="1000" dirty="0">
                <a:latin typeface="Times New Roman" charset="0"/>
              </a:rPr>
            </a:br>
            <a:endParaRPr lang="es-ES" sz="1000" dirty="0">
              <a:latin typeface="Times New Roman"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CBCA684E-FD36-4CE2-968E-332D5F9BA045}" type="slidenum">
              <a:rPr lang="es-ES_tradnl" smtClean="0">
                <a:latin typeface="Times New Roman" charset="0"/>
              </a:rPr>
              <a:pPr/>
              <a:t>19</a:t>
            </a:fld>
            <a:endParaRPr lang="es-ES_tradnl">
              <a:latin typeface="Times New Roman"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996ABB53-55C1-4110-8AFB-1C8E627F175E}" type="slidenum">
              <a:rPr lang="es-ES_tradnl" smtClean="0">
                <a:latin typeface="Times New Roman" charset="0"/>
              </a:rPr>
              <a:pPr/>
              <a:t>21</a:t>
            </a:fld>
            <a:endParaRPr lang="es-ES_tradnl">
              <a:latin typeface="Times New Roman"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Marcador de imagen de diapositiva"/>
          <p:cNvSpPr>
            <a:spLocks noGrp="1" noRot="1" noChangeAspect="1" noTextEdit="1"/>
          </p:cNvSpPr>
          <p:nvPr>
            <p:ph type="sldImg"/>
          </p:nvPr>
        </p:nvSpPr>
        <p:spPr>
          <a:ln/>
        </p:spPr>
      </p:sp>
      <p:sp>
        <p:nvSpPr>
          <p:cNvPr id="46083" name="2 Marcador de notas"/>
          <p:cNvSpPr>
            <a:spLocks noGrp="1"/>
          </p:cNvSpPr>
          <p:nvPr>
            <p:ph type="body" idx="1"/>
          </p:nvPr>
        </p:nvSpPr>
        <p:spPr>
          <a:noFill/>
          <a:ln/>
        </p:spPr>
        <p:txBody>
          <a:bodyPr/>
          <a:lstStyle/>
          <a:p>
            <a:endParaRPr lang="es-ES">
              <a:latin typeface="Times New Roman" charset="0"/>
            </a:endParaRPr>
          </a:p>
        </p:txBody>
      </p:sp>
      <p:sp>
        <p:nvSpPr>
          <p:cNvPr id="46084" name="3 Marcador de número de diapositiva"/>
          <p:cNvSpPr>
            <a:spLocks noGrp="1"/>
          </p:cNvSpPr>
          <p:nvPr>
            <p:ph type="sldNum" sz="quarter" idx="5"/>
          </p:nvPr>
        </p:nvSpPr>
        <p:spPr>
          <a:noFill/>
        </p:spPr>
        <p:txBody>
          <a:bodyPr/>
          <a:lstStyle/>
          <a:p>
            <a:fld id="{2D372E54-F96C-4784-B8D0-65A76B5AB508}" type="slidenum">
              <a:rPr lang="es-ES_tradnl" smtClean="0">
                <a:latin typeface="Times New Roman" charset="0"/>
              </a:rPr>
              <a:pPr/>
              <a:t>2</a:t>
            </a:fld>
            <a:endParaRPr lang="es-ES_tradnl">
              <a:latin typeface="Times New Roman"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432DCECC-837A-4044-BFC0-39DDA1D0D22F}" type="slidenum">
              <a:rPr lang="es-ES_tradnl" smtClean="0">
                <a:latin typeface="Times New Roman" charset="0"/>
              </a:rPr>
              <a:pPr/>
              <a:t>22</a:t>
            </a:fld>
            <a:endParaRPr lang="es-ES_tradnl">
              <a:latin typeface="Times New Roman"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201557EF-9AA1-4D53-878F-FA5CC486EBC0}" type="slidenum">
              <a:rPr lang="es-ES_tradnl" smtClean="0">
                <a:latin typeface="Times New Roman" charset="0"/>
              </a:rPr>
              <a:pPr/>
              <a:t>23</a:t>
            </a:fld>
            <a:endParaRPr lang="es-ES_tradnl">
              <a:latin typeface="Times New Roman"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4A19B7E3-482E-48C1-96A2-B39765752D23}" type="slidenum">
              <a:rPr lang="es-ES_tradnl" smtClean="0">
                <a:latin typeface="Times New Roman" charset="0"/>
              </a:rPr>
              <a:pPr/>
              <a:t>25</a:t>
            </a:fld>
            <a:endParaRPr lang="es-ES_tradnl">
              <a:latin typeface="Times New Roman"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A4717014-CA86-42E4-8D85-9E1F522712B7}" type="slidenum">
              <a:rPr lang="es-ES_tradnl" smtClean="0">
                <a:latin typeface="Times New Roman" charset="0"/>
              </a:rPr>
              <a:pPr/>
              <a:t>26</a:t>
            </a:fld>
            <a:endParaRPr lang="es-ES_tradnl">
              <a:latin typeface="Times New Roman"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3B8AFD64-D550-4F74-9F8C-DBB5F03EFC75}" type="slidenum">
              <a:rPr lang="es-ES_tradnl" smtClean="0">
                <a:latin typeface="Times New Roman" charset="0"/>
              </a:rPr>
              <a:pPr/>
              <a:t>28</a:t>
            </a:fld>
            <a:endParaRPr lang="es-ES_tradnl">
              <a:latin typeface="Times New Roman"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3EF7DA90-7BFB-46C3-B5FA-77BF22656AC3}" type="slidenum">
              <a:rPr lang="es-ES_tradnl" smtClean="0">
                <a:latin typeface="Times New Roman" charset="0"/>
              </a:rPr>
              <a:pPr/>
              <a:t>29</a:t>
            </a:fld>
            <a:endParaRPr lang="es-ES_tradnl">
              <a:latin typeface="Times New Roman"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547E5FD4-8E83-4EA8-974C-592273B9BF4A}" type="slidenum">
              <a:rPr lang="es-ES_tradnl" smtClean="0">
                <a:latin typeface="Times New Roman" charset="0"/>
              </a:rPr>
              <a:pPr/>
              <a:t>30</a:t>
            </a:fld>
            <a:endParaRPr lang="es-ES_tradnl">
              <a:latin typeface="Times New Roman"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FAD9E971-D374-4A42-BD58-873A4C43BB7A}" type="slidenum">
              <a:rPr lang="es-ES_tradnl" smtClean="0">
                <a:latin typeface="Times New Roman" charset="0"/>
              </a:rPr>
              <a:pPr/>
              <a:t>31</a:t>
            </a:fld>
            <a:endParaRPr lang="es-ES_tradnl">
              <a:latin typeface="Times New Roman"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1338864D-9624-4970-A1A2-9CB2508203B7}" type="slidenum">
              <a:rPr lang="es-ES_tradnl" smtClean="0">
                <a:latin typeface="Times New Roman" charset="0"/>
              </a:rPr>
              <a:pPr/>
              <a:t>32</a:t>
            </a:fld>
            <a:endParaRPr lang="es-ES_tradnl">
              <a:latin typeface="Times New Roman" charset="0"/>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F7E033BD-44BD-4BD4-A47F-F28F052F27E9}" type="slidenum">
              <a:rPr lang="es-ES_tradnl" smtClean="0">
                <a:latin typeface="Times New Roman" charset="0"/>
              </a:rPr>
              <a:pPr/>
              <a:t>33</a:t>
            </a:fld>
            <a:endParaRPr lang="es-ES_tradnl">
              <a:latin typeface="Times New Roman"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Marcador de imagen de diapositiva"/>
          <p:cNvSpPr>
            <a:spLocks noGrp="1" noRot="1" noChangeAspect="1" noTextEdit="1"/>
          </p:cNvSpPr>
          <p:nvPr>
            <p:ph type="sldImg"/>
          </p:nvPr>
        </p:nvSpPr>
        <p:spPr>
          <a:ln/>
        </p:spPr>
      </p:sp>
      <p:sp>
        <p:nvSpPr>
          <p:cNvPr id="47107" name="2 Marcador de notas"/>
          <p:cNvSpPr>
            <a:spLocks noGrp="1"/>
          </p:cNvSpPr>
          <p:nvPr>
            <p:ph type="body" idx="1"/>
          </p:nvPr>
        </p:nvSpPr>
        <p:spPr>
          <a:noFill/>
          <a:ln/>
        </p:spPr>
        <p:txBody>
          <a:bodyPr/>
          <a:lstStyle/>
          <a:p>
            <a:endParaRPr lang="es-ES">
              <a:latin typeface="Times New Roman" charset="0"/>
            </a:endParaRPr>
          </a:p>
        </p:txBody>
      </p:sp>
      <p:sp>
        <p:nvSpPr>
          <p:cNvPr id="47108" name="3 Marcador de número de diapositiva"/>
          <p:cNvSpPr>
            <a:spLocks noGrp="1"/>
          </p:cNvSpPr>
          <p:nvPr>
            <p:ph type="sldNum" sz="quarter" idx="5"/>
          </p:nvPr>
        </p:nvSpPr>
        <p:spPr>
          <a:noFill/>
        </p:spPr>
        <p:txBody>
          <a:bodyPr/>
          <a:lstStyle/>
          <a:p>
            <a:fld id="{2C677F7C-4A32-4C72-8FAA-341AA0B41F41}" type="slidenum">
              <a:rPr lang="es-ES_tradnl" smtClean="0">
                <a:latin typeface="Times New Roman" charset="0"/>
              </a:rPr>
              <a:pPr/>
              <a:t>3</a:t>
            </a:fld>
            <a:endParaRPr lang="es-ES_tradnl">
              <a:latin typeface="Times New Roman"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5CC3F8AA-BF13-435F-811C-A3A5E6E52A77}" type="slidenum">
              <a:rPr lang="es-ES_tradnl" smtClean="0">
                <a:latin typeface="Times New Roman" charset="0"/>
              </a:rPr>
              <a:pPr/>
              <a:t>34</a:t>
            </a:fld>
            <a:endParaRPr lang="es-ES_tradnl">
              <a:latin typeface="Times New Roman"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3CD8EFB4-4A7D-408A-8E0D-F89E09DA9B23}" type="slidenum">
              <a:rPr lang="es-ES_tradnl" smtClean="0">
                <a:latin typeface="Times New Roman" charset="0"/>
              </a:rPr>
              <a:pPr/>
              <a:t>35</a:t>
            </a:fld>
            <a:endParaRPr lang="es-ES_tradnl">
              <a:latin typeface="Times New Roman"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2E55406-C523-484E-AF17-A3DFE8B0A0AE}" type="slidenum">
              <a:rPr lang="es-ES_tradnl" smtClean="0">
                <a:latin typeface="Times New Roman" charset="0"/>
              </a:rPr>
              <a:pPr/>
              <a:t>36</a:t>
            </a:fld>
            <a:endParaRPr lang="es-ES_tradnl">
              <a:latin typeface="Times New Roman"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83E74D9D-B1D9-4EC5-B43D-1C109E29B90A}" type="slidenum">
              <a:rPr lang="es-ES_tradnl" smtClean="0">
                <a:latin typeface="Times New Roman" charset="0"/>
              </a:rPr>
              <a:pPr/>
              <a:t>37</a:t>
            </a:fld>
            <a:endParaRPr lang="es-ES_tradnl">
              <a:latin typeface="Times New Roman"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FD1767F5-7F24-480A-9098-232A1E1671EB}" type="slidenum">
              <a:rPr lang="es-ES_tradnl" smtClean="0">
                <a:latin typeface="Times New Roman" charset="0"/>
              </a:rPr>
              <a:pPr/>
              <a:t>38</a:t>
            </a:fld>
            <a:endParaRPr lang="es-ES_tradnl">
              <a:latin typeface="Times New Roman"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1 Marcador de imagen de diapositiva"/>
          <p:cNvSpPr>
            <a:spLocks noGrp="1" noRot="1" noChangeAspect="1" noTextEdit="1"/>
          </p:cNvSpPr>
          <p:nvPr>
            <p:ph type="sldImg"/>
          </p:nvPr>
        </p:nvSpPr>
        <p:spPr>
          <a:ln/>
        </p:spPr>
      </p:sp>
      <p:sp>
        <p:nvSpPr>
          <p:cNvPr id="78851" name="2 Marcador de notas"/>
          <p:cNvSpPr>
            <a:spLocks noGrp="1"/>
          </p:cNvSpPr>
          <p:nvPr>
            <p:ph type="body" idx="1"/>
          </p:nvPr>
        </p:nvSpPr>
        <p:spPr>
          <a:noFill/>
          <a:ln/>
        </p:spPr>
        <p:txBody>
          <a:bodyPr/>
          <a:lstStyle/>
          <a:p>
            <a:endParaRPr lang="es-ES">
              <a:latin typeface="Times New Roman" charset="0"/>
            </a:endParaRPr>
          </a:p>
        </p:txBody>
      </p:sp>
      <p:sp>
        <p:nvSpPr>
          <p:cNvPr id="78852" name="3 Marcador de número de diapositiva"/>
          <p:cNvSpPr>
            <a:spLocks noGrp="1"/>
          </p:cNvSpPr>
          <p:nvPr>
            <p:ph type="sldNum" sz="quarter" idx="5"/>
          </p:nvPr>
        </p:nvSpPr>
        <p:spPr>
          <a:noFill/>
        </p:spPr>
        <p:txBody>
          <a:bodyPr/>
          <a:lstStyle/>
          <a:p>
            <a:fld id="{DD38B908-E585-42F8-8BD3-0AEF3474E022}" type="slidenum">
              <a:rPr lang="es-ES_tradnl" smtClean="0">
                <a:latin typeface="Times New Roman" charset="0"/>
              </a:rPr>
              <a:pPr/>
              <a:t>39</a:t>
            </a:fld>
            <a:endParaRPr lang="es-ES_tradnl">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Marcador de imagen de diapositiva"/>
          <p:cNvSpPr>
            <a:spLocks noGrp="1" noRot="1" noChangeAspect="1" noTextEdit="1"/>
          </p:cNvSpPr>
          <p:nvPr>
            <p:ph type="sldImg"/>
          </p:nvPr>
        </p:nvSpPr>
        <p:spPr>
          <a:ln/>
        </p:spPr>
      </p:sp>
      <p:sp>
        <p:nvSpPr>
          <p:cNvPr id="48131" name="2 Marcador de notas"/>
          <p:cNvSpPr>
            <a:spLocks noGrp="1"/>
          </p:cNvSpPr>
          <p:nvPr>
            <p:ph type="body" idx="1"/>
          </p:nvPr>
        </p:nvSpPr>
        <p:spPr>
          <a:noFill/>
          <a:ln/>
        </p:spPr>
        <p:txBody>
          <a:bodyPr/>
          <a:lstStyle/>
          <a:p>
            <a:endParaRPr lang="es-ES">
              <a:latin typeface="Times New Roman" charset="0"/>
            </a:endParaRPr>
          </a:p>
        </p:txBody>
      </p:sp>
      <p:sp>
        <p:nvSpPr>
          <p:cNvPr id="48132" name="3 Marcador de número de diapositiva"/>
          <p:cNvSpPr>
            <a:spLocks noGrp="1"/>
          </p:cNvSpPr>
          <p:nvPr>
            <p:ph type="sldNum" sz="quarter" idx="5"/>
          </p:nvPr>
        </p:nvSpPr>
        <p:spPr>
          <a:noFill/>
        </p:spPr>
        <p:txBody>
          <a:bodyPr/>
          <a:lstStyle/>
          <a:p>
            <a:fld id="{C7DE4B5E-47D8-48E3-9A7A-1F96722B554C}" type="slidenum">
              <a:rPr lang="es-ES_tradnl" smtClean="0">
                <a:latin typeface="Times New Roman" charset="0"/>
              </a:rPr>
              <a:pPr/>
              <a:t>4</a:t>
            </a:fld>
            <a:endParaRPr lang="es-ES_tradnl">
              <a:latin typeface="Times New Roman"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Marcador de imagen de diapositiva"/>
          <p:cNvSpPr>
            <a:spLocks noGrp="1" noRot="1" noChangeAspect="1" noTextEdit="1"/>
          </p:cNvSpPr>
          <p:nvPr>
            <p:ph type="sldImg"/>
          </p:nvPr>
        </p:nvSpPr>
        <p:spPr>
          <a:ln/>
        </p:spPr>
      </p:sp>
      <p:sp>
        <p:nvSpPr>
          <p:cNvPr id="49155" name="2 Marcador de notas"/>
          <p:cNvSpPr>
            <a:spLocks noGrp="1"/>
          </p:cNvSpPr>
          <p:nvPr>
            <p:ph type="body" idx="1"/>
          </p:nvPr>
        </p:nvSpPr>
        <p:spPr>
          <a:noFill/>
          <a:ln/>
        </p:spPr>
        <p:txBody>
          <a:bodyPr/>
          <a:lstStyle/>
          <a:p>
            <a:endParaRPr lang="es-ES">
              <a:latin typeface="Times New Roman" charset="0"/>
            </a:endParaRPr>
          </a:p>
        </p:txBody>
      </p:sp>
      <p:sp>
        <p:nvSpPr>
          <p:cNvPr id="49156" name="3 Marcador de número de diapositiva"/>
          <p:cNvSpPr>
            <a:spLocks noGrp="1"/>
          </p:cNvSpPr>
          <p:nvPr>
            <p:ph type="sldNum" sz="quarter" idx="5"/>
          </p:nvPr>
        </p:nvSpPr>
        <p:spPr>
          <a:noFill/>
        </p:spPr>
        <p:txBody>
          <a:bodyPr/>
          <a:lstStyle/>
          <a:p>
            <a:fld id="{CE67DE75-7D51-44F1-8AF2-C46DFBFA826F}" type="slidenum">
              <a:rPr lang="es-ES_tradnl" smtClean="0">
                <a:latin typeface="Times New Roman" charset="0"/>
              </a:rPr>
              <a:pPr/>
              <a:t>5</a:t>
            </a:fld>
            <a:endParaRPr lang="es-ES_tradnl">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6136EB9B-3A54-4AD1-BD75-B13F36368F99}" type="slidenum">
              <a:rPr lang="es-ES_tradnl" smtClean="0">
                <a:latin typeface="Times New Roman" charset="0"/>
              </a:rPr>
              <a:pPr/>
              <a:t>6</a:t>
            </a:fld>
            <a:endParaRPr lang="es-ES_tradnl">
              <a:latin typeface="Times New Roman"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BF98AD92-CFC8-4DE6-832F-83D886DC6F2F}" type="slidenum">
              <a:rPr lang="es-ES_tradnl" smtClean="0">
                <a:latin typeface="Times New Roman" charset="0"/>
              </a:rPr>
              <a:pPr/>
              <a:t>7</a:t>
            </a:fld>
            <a:endParaRPr lang="es-ES_tradnl">
              <a:latin typeface="Times New Roman"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F0FC7312-D07F-4F00-8871-45678EABA761}" type="slidenum">
              <a:rPr lang="es-ES_tradnl" smtClean="0">
                <a:latin typeface="Times New Roman" charset="0"/>
              </a:rPr>
              <a:pPr/>
              <a:t>8</a:t>
            </a:fld>
            <a:endParaRPr lang="es-ES_tradnl">
              <a:latin typeface="Times New Roman"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6D8D6A6-F689-407B-9DD1-4A19458299A2}" type="slidenum">
              <a:rPr lang="es-ES_tradnl" smtClean="0">
                <a:latin typeface="Times New Roman" charset="0"/>
              </a:rPr>
              <a:pPr/>
              <a:t>9</a:t>
            </a:fld>
            <a:endParaRPr lang="es-ES_tradnl">
              <a:latin typeface="Times New Roman"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s-ES">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lvl1pPr>
              <a:defRPr b="1" baseline="0">
                <a:solidFill>
                  <a:schemeClr val="tx2">
                    <a:lumMod val="50000"/>
                  </a:schemeClr>
                </a:solidFill>
              </a:defRPr>
            </a:lvl1pPr>
          </a:lstStyle>
          <a:p>
            <a:r>
              <a:rPr lang="es-ES" dirty="0"/>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a:t>Haga clic para modificar el estilo de subtítulo del patrón</a:t>
            </a:r>
          </a:p>
        </p:txBody>
      </p:sp>
      <p:sp>
        <p:nvSpPr>
          <p:cNvPr id="4" name="3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671480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2080419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2022878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4293025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baseline="0">
                <a:solidFill>
                  <a:schemeClr val="tx2">
                    <a:lumMod val="50000"/>
                  </a:schemeClr>
                </a:solidFill>
              </a:defRPr>
            </a:lvl1pPr>
          </a:lstStyle>
          <a:p>
            <a:r>
              <a:rPr lang="es-ES" dirty="0"/>
              <a:t>Haga clic para modificar el estilo de título del patrón</a:t>
            </a:r>
          </a:p>
        </p:txBody>
      </p:sp>
      <p:sp>
        <p:nvSpPr>
          <p:cNvPr id="3" name="2 Marcador de contenido"/>
          <p:cNvSpPr>
            <a:spLocks noGrp="1"/>
          </p:cNvSpPr>
          <p:nvPr>
            <p:ph idx="1"/>
          </p:nvPr>
        </p:nvSpPr>
        <p:spPr/>
        <p:txBody>
          <a:bodyPr/>
          <a:lstStyle>
            <a:lvl1pPr>
              <a:defRPr>
                <a:solidFill>
                  <a:schemeClr val="tx2">
                    <a:lumMod val="50000"/>
                  </a:schemeClr>
                </a:solidFill>
              </a:defRPr>
            </a:lvl1pPr>
            <a:lvl2pPr>
              <a:defRPr>
                <a:solidFill>
                  <a:schemeClr val="tx2">
                    <a:lumMod val="50000"/>
                  </a:schemeClr>
                </a:solidFill>
              </a:defRPr>
            </a:lvl2pPr>
            <a:lvl3pPr>
              <a:defRPr>
                <a:solidFill>
                  <a:schemeClr val="tx2">
                    <a:lumMod val="50000"/>
                  </a:schemeClr>
                </a:solidFill>
              </a:defRPr>
            </a:lvl3pPr>
            <a:lvl4pPr>
              <a:defRPr>
                <a:solidFill>
                  <a:schemeClr val="tx2">
                    <a:lumMod val="50000"/>
                  </a:schemeClr>
                </a:solidFill>
              </a:defRPr>
            </a:lvl4pPr>
            <a:lvl5pPr marL="2057400" indent="-228600">
              <a:buFont typeface="Wingdings" pitchFamily="2" charset="2"/>
              <a:buChar char="§"/>
              <a:defRPr>
                <a:solidFill>
                  <a:schemeClr val="tx2">
                    <a:lumMod val="50000"/>
                  </a:schemeClr>
                </a:solidFill>
              </a:defRPr>
            </a:lvl5p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4" name="3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1401115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baseline="0">
                <a:solidFill>
                  <a:schemeClr val="tx2">
                    <a:lumMod val="50000"/>
                  </a:schemeClr>
                </a:solidFill>
              </a:defRPr>
            </a:lvl1pPr>
          </a:lstStyle>
          <a:p>
            <a:r>
              <a:rPr lang="es-ES" dirty="0"/>
              <a:t>Haga clic para modificar el estilo de título del patrón</a:t>
            </a:r>
          </a:p>
        </p:txBody>
      </p:sp>
      <p:sp>
        <p:nvSpPr>
          <p:cNvPr id="3" name="2 Marcador de contenido"/>
          <p:cNvSpPr>
            <a:spLocks noGrp="1"/>
          </p:cNvSpPr>
          <p:nvPr>
            <p:ph idx="1"/>
          </p:nvPr>
        </p:nvSpPr>
        <p:spPr/>
        <p:txBody>
          <a:bodyPr/>
          <a:lstStyle>
            <a:lvl1pPr marL="514350" indent="-514350">
              <a:buClr>
                <a:schemeClr val="tx2">
                  <a:lumMod val="50000"/>
                </a:schemeClr>
              </a:buClr>
              <a:buFont typeface="+mj-lt"/>
              <a:buAutoNum type="arabicPeriod"/>
              <a:defRPr>
                <a:solidFill>
                  <a:schemeClr val="tx2">
                    <a:lumMod val="50000"/>
                  </a:schemeClr>
                </a:solidFill>
              </a:defRPr>
            </a:lvl1pPr>
            <a:lvl2pPr>
              <a:defRPr>
                <a:solidFill>
                  <a:schemeClr val="tx2">
                    <a:lumMod val="50000"/>
                  </a:schemeClr>
                </a:solidFill>
              </a:defRPr>
            </a:lvl2pPr>
            <a:lvl3pPr>
              <a:defRPr>
                <a:solidFill>
                  <a:schemeClr val="tx2">
                    <a:lumMod val="50000"/>
                  </a:schemeClr>
                </a:solidFill>
              </a:defRPr>
            </a:lvl3pPr>
            <a:lvl4pPr>
              <a:defRPr>
                <a:solidFill>
                  <a:schemeClr val="tx2">
                    <a:lumMod val="50000"/>
                  </a:schemeClr>
                </a:solidFill>
              </a:defRPr>
            </a:lvl4pPr>
            <a:lvl5pPr marL="2057400" indent="-228600">
              <a:buFont typeface="Wingdings" pitchFamily="2" charset="2"/>
              <a:buChar char="§"/>
              <a:defRPr>
                <a:solidFill>
                  <a:schemeClr val="tx2">
                    <a:lumMod val="50000"/>
                  </a:schemeClr>
                </a:solidFill>
              </a:defRPr>
            </a:lvl5p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4" name="3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346275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dirty="0"/>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217436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4083488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dirty="0"/>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solidFill>
                  <a:schemeClr val="tx2">
                    <a:lumMod val="50000"/>
                  </a:schemeClr>
                </a:solidFill>
              </a:defRPr>
            </a:lvl1pPr>
            <a:lvl2pPr>
              <a:defRPr sz="2000">
                <a:solidFill>
                  <a:schemeClr val="tx2">
                    <a:lumMod val="50000"/>
                  </a:schemeClr>
                </a:solidFill>
              </a:defRPr>
            </a:lvl2pPr>
            <a:lvl3pPr>
              <a:defRPr sz="1800">
                <a:solidFill>
                  <a:schemeClr val="tx2">
                    <a:lumMod val="50000"/>
                  </a:schemeClr>
                </a:solidFill>
              </a:defRPr>
            </a:lvl3pPr>
            <a:lvl4pPr>
              <a:defRPr sz="1600">
                <a:solidFill>
                  <a:schemeClr val="tx2">
                    <a:lumMod val="50000"/>
                  </a:schemeClr>
                </a:solidFill>
              </a:defRPr>
            </a:lvl4pPr>
            <a:lvl5pPr>
              <a:defRPr sz="1600">
                <a:solidFill>
                  <a:schemeClr val="tx2">
                    <a:lumMod val="50000"/>
                  </a:schemeClr>
                </a:solidFill>
              </a:defRPr>
            </a:lvl5pPr>
            <a:lvl6pPr>
              <a:defRPr sz="1600"/>
            </a:lvl6pPr>
            <a:lvl7pPr>
              <a:defRPr sz="1600"/>
            </a:lvl7pPr>
            <a:lvl8pPr>
              <a:defRPr sz="1600"/>
            </a:lvl8pPr>
            <a:lvl9pPr>
              <a:defRPr sz="1600"/>
            </a:lvl9p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solidFill>
                  <a:schemeClr val="tx2">
                    <a:lumMod val="50000"/>
                  </a:schemeClr>
                </a:solidFill>
              </a:defRPr>
            </a:lvl1pPr>
            <a:lvl2pPr>
              <a:defRPr sz="2000">
                <a:solidFill>
                  <a:schemeClr val="tx2">
                    <a:lumMod val="50000"/>
                  </a:schemeClr>
                </a:solidFill>
              </a:defRPr>
            </a:lvl2pPr>
            <a:lvl3pPr>
              <a:defRPr sz="1800">
                <a:solidFill>
                  <a:schemeClr val="tx2">
                    <a:lumMod val="50000"/>
                  </a:schemeClr>
                </a:solidFill>
              </a:defRPr>
            </a:lvl3pPr>
            <a:lvl4pPr>
              <a:defRPr sz="1600">
                <a:solidFill>
                  <a:schemeClr val="tx2">
                    <a:lumMod val="50000"/>
                  </a:schemeClr>
                </a:solidFill>
              </a:defRPr>
            </a:lvl4pPr>
            <a:lvl5pPr>
              <a:defRPr sz="1600">
                <a:solidFill>
                  <a:schemeClr val="tx2">
                    <a:lumMod val="50000"/>
                  </a:schemeClr>
                </a:solidFill>
              </a:defRPr>
            </a:lvl5pPr>
            <a:lvl6pPr>
              <a:defRPr sz="1600"/>
            </a:lvl6pPr>
            <a:lvl7pPr>
              <a:defRPr sz="1600"/>
            </a:lvl7pPr>
            <a:lvl8pPr>
              <a:defRPr sz="1600"/>
            </a:lvl8pPr>
            <a:lvl9pPr>
              <a:defRPr sz="1600"/>
            </a:lvl9p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7" name="6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2218868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aseline="0">
                <a:solidFill>
                  <a:schemeClr val="tx2">
                    <a:lumMod val="50000"/>
                  </a:schemeClr>
                </a:solidFill>
              </a:defRPr>
            </a:lvl1pPr>
          </a:lstStyle>
          <a:p>
            <a:r>
              <a:rPr lang="es-ES" dirty="0"/>
              <a:t>Haga clic para modificar el estilo de título del patrón</a:t>
            </a:r>
          </a:p>
        </p:txBody>
      </p:sp>
      <p:sp>
        <p:nvSpPr>
          <p:cNvPr id="3" name="2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2080137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2587646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C4AD01AD-8693-4105-AB23-35DD64FC671D}" type="datetimeFigureOut">
              <a:rPr lang="es-ES" smtClean="0"/>
              <a:pPr/>
              <a:t>13/11/2018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81703A4-C88D-4FA9-83B4-000EA3809221}" type="slidenum">
              <a:rPr lang="es-ES" smtClean="0"/>
              <a:pPr/>
              <a:t>‹Nº›</a:t>
            </a:fld>
            <a:endParaRPr lang="es-ES"/>
          </a:p>
        </p:txBody>
      </p:sp>
    </p:spTree>
    <p:extLst>
      <p:ext uri="{BB962C8B-B14F-4D97-AF65-F5344CB8AC3E}">
        <p14:creationId xmlns:p14="http://schemas.microsoft.com/office/powerpoint/2010/main" val="4155854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dirty="0"/>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AD01AD-8693-4105-AB23-35DD64FC671D}" type="datetimeFigureOut">
              <a:rPr lang="es-ES" smtClean="0"/>
              <a:pPr/>
              <a:t>13/11/2018</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1703A4-C88D-4FA9-83B4-000EA3809221}" type="slidenum">
              <a:rPr lang="es-ES" smtClean="0"/>
              <a:pPr/>
              <a:t>‹Nº›</a:t>
            </a:fld>
            <a:endParaRPr lang="es-ES"/>
          </a:p>
        </p:txBody>
      </p:sp>
    </p:spTree>
    <p:extLst>
      <p:ext uri="{BB962C8B-B14F-4D97-AF65-F5344CB8AC3E}">
        <p14:creationId xmlns:p14="http://schemas.microsoft.com/office/powerpoint/2010/main" val="3238935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b="1" i="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2">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slide" Target="slide28.xml"/><Relationship Id="rId4" Type="http://schemas.openxmlformats.org/officeDocument/2006/relationships/slide" Target="slide27.xml"/></Relationships>
</file>

<file path=ppt/slides/_rels/slide11.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slide" Target="slide32.xml"/><Relationship Id="rId5" Type="http://schemas.openxmlformats.org/officeDocument/2006/relationships/slide" Target="slide31.xml"/><Relationship Id="rId4" Type="http://schemas.openxmlformats.org/officeDocument/2006/relationships/slide" Target="slide27.xml"/></Relationships>
</file>

<file path=ppt/slides/_rels/slide12.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slide" Target="slide35.xml"/><Relationship Id="rId3" Type="http://schemas.openxmlformats.org/officeDocument/2006/relationships/slide" Target="slide33.xml"/><Relationship Id="rId7" Type="http://schemas.openxmlformats.org/officeDocument/2006/relationships/slide" Target="slide4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slide" Target="slide41.xml"/><Relationship Id="rId5" Type="http://schemas.openxmlformats.org/officeDocument/2006/relationships/slide" Target="slide34.xml"/><Relationship Id="rId4" Type="http://schemas.openxmlformats.org/officeDocument/2006/relationships/slide" Target="slide40.xml"/><Relationship Id="rId9" Type="http://schemas.openxmlformats.org/officeDocument/2006/relationships/slide" Target="slide39.xml"/></Relationships>
</file>

<file path=ppt/slides/_rels/slide15.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5.xml"/><Relationship Id="rId1" Type="http://schemas.openxmlformats.org/officeDocument/2006/relationships/slideLayout" Target="../slideLayouts/slideLayout8.xml"/><Relationship Id="rId4" Type="http://schemas.openxmlformats.org/officeDocument/2006/relationships/slide" Target="slide1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0.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20.xml"/><Relationship Id="rId5" Type="http://schemas.openxmlformats.org/officeDocument/2006/relationships/image" Target="../media/image4.png"/><Relationship Id="rId4" Type="http://schemas.openxmlformats.org/officeDocument/2006/relationships/slide" Target="slide2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slide" Target="slide2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_tradnl" dirty="0"/>
              <a:t>Apertura de crédito</a:t>
            </a:r>
            <a:endParaRPr lang="es-ES" dirty="0"/>
          </a:p>
        </p:txBody>
      </p:sp>
      <p:sp>
        <p:nvSpPr>
          <p:cNvPr id="3" name="2 Subtítulo"/>
          <p:cNvSpPr>
            <a:spLocks noGrp="1"/>
          </p:cNvSpPr>
          <p:nvPr>
            <p:ph type="subTitle" idx="1"/>
          </p:nvPr>
        </p:nvSpPr>
        <p:spPr/>
        <p:txBody>
          <a:bodyPr/>
          <a:lstStyle/>
          <a:p>
            <a:r>
              <a:rPr lang="es-ES_tradnl" dirty="0"/>
              <a:t>Fernando Zunzunegui</a:t>
            </a:r>
          </a:p>
          <a:p>
            <a:endParaRPr lang="es-ES" dirty="0"/>
          </a:p>
        </p:txBody>
      </p:sp>
    </p:spTree>
    <p:extLst>
      <p:ext uri="{BB962C8B-B14F-4D97-AF65-F5344CB8AC3E}">
        <p14:creationId xmlns:p14="http://schemas.microsoft.com/office/powerpoint/2010/main" val="1472322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a:xfrm>
            <a:off x="1043608" y="1916832"/>
            <a:ext cx="7874000" cy="4171950"/>
          </a:xfrm>
        </p:spPr>
        <p:txBody>
          <a:bodyPr>
            <a:normAutofit fontScale="92500" lnSpcReduction="20000"/>
          </a:bodyPr>
          <a:lstStyle/>
          <a:p>
            <a:pPr eaLnBrk="1" hangingPunct="1">
              <a:lnSpc>
                <a:spcPct val="110000"/>
              </a:lnSpc>
            </a:pPr>
            <a:r>
              <a:rPr lang="es-ES_tradnl" sz="1800" b="1" dirty="0"/>
              <a:t>simple</a:t>
            </a:r>
            <a:endParaRPr lang="es-ES_tradnl" sz="1800" dirty="0"/>
          </a:p>
          <a:p>
            <a:pPr eaLnBrk="1" hangingPunct="1">
              <a:lnSpc>
                <a:spcPct val="110000"/>
              </a:lnSpc>
            </a:pPr>
            <a:r>
              <a:rPr lang="es-ES_tradnl" sz="1800" b="1" dirty="0"/>
              <a:t>en cuenta corriente</a:t>
            </a:r>
            <a:r>
              <a:rPr lang="es-ES_tradnl" sz="1800" dirty="0"/>
              <a:t> (rotativa)</a:t>
            </a:r>
          </a:p>
          <a:p>
            <a:pPr eaLnBrk="1" hangingPunct="1">
              <a:lnSpc>
                <a:spcPct val="110000"/>
              </a:lnSpc>
            </a:pPr>
            <a:endParaRPr lang="es-ES_tradnl" sz="1800" dirty="0"/>
          </a:p>
          <a:p>
            <a:pPr eaLnBrk="1" hangingPunct="1">
              <a:lnSpc>
                <a:spcPct val="110000"/>
              </a:lnSpc>
            </a:pPr>
            <a:r>
              <a:rPr lang="es-ES_tradnl" sz="1800" b="1" dirty="0"/>
              <a:t>de dinero</a:t>
            </a:r>
            <a:r>
              <a:rPr lang="es-ES_tradnl" sz="1800" dirty="0"/>
              <a:t>: se dispone mediante negocios de préstamo </a:t>
            </a:r>
          </a:p>
          <a:p>
            <a:pPr eaLnBrk="1" hangingPunct="1">
              <a:lnSpc>
                <a:spcPct val="110000"/>
              </a:lnSpc>
            </a:pPr>
            <a:r>
              <a:rPr lang="es-ES_tradnl" sz="1800" b="1" dirty="0"/>
              <a:t>de descuento</a:t>
            </a:r>
            <a:r>
              <a:rPr lang="es-ES_tradnl" sz="1800" dirty="0"/>
              <a:t>: se dispone mediante negocios de descuento (v. </a:t>
            </a:r>
            <a:r>
              <a:rPr lang="es-ES_tradnl" sz="1800" dirty="0">
                <a:hlinkClick r:id="rId3" action="ppaction://hlinksldjump"/>
              </a:rPr>
              <a:t>SAP Ávila 7 marzo 2001</a:t>
            </a:r>
            <a:r>
              <a:rPr lang="es-ES_tradnl" sz="1800" dirty="0"/>
              <a:t>)</a:t>
            </a:r>
          </a:p>
          <a:p>
            <a:pPr eaLnBrk="1" hangingPunct="1">
              <a:lnSpc>
                <a:spcPct val="110000"/>
              </a:lnSpc>
            </a:pPr>
            <a:endParaRPr lang="es-ES_tradnl" sz="1800" dirty="0"/>
          </a:p>
          <a:p>
            <a:pPr eaLnBrk="1" hangingPunct="1">
              <a:lnSpc>
                <a:spcPct val="110000"/>
              </a:lnSpc>
            </a:pPr>
            <a:r>
              <a:rPr lang="es-ES_tradnl" sz="1800" b="1" dirty="0"/>
              <a:t>simple</a:t>
            </a:r>
            <a:endParaRPr lang="es-ES_tradnl" sz="1800" dirty="0"/>
          </a:p>
          <a:p>
            <a:pPr eaLnBrk="1" hangingPunct="1">
              <a:lnSpc>
                <a:spcPct val="110000"/>
              </a:lnSpc>
            </a:pPr>
            <a:r>
              <a:rPr lang="es-ES_tradnl" sz="1800" b="1" dirty="0"/>
              <a:t>garantizada</a:t>
            </a:r>
            <a:r>
              <a:rPr lang="es-ES_tradnl" sz="1800" dirty="0"/>
              <a:t>: con garantía real: mobiliaria (valores: </a:t>
            </a:r>
            <a:r>
              <a:rPr lang="es-ES_tradnl" sz="1800" dirty="0">
                <a:hlinkClick r:id="rId4" action="ppaction://hlinksldjump"/>
              </a:rPr>
              <a:t>323 </a:t>
            </a:r>
            <a:r>
              <a:rPr lang="es-ES_tradnl" sz="1800" dirty="0" err="1">
                <a:hlinkClick r:id="rId4" action="ppaction://hlinksldjump"/>
              </a:rPr>
              <a:t>Ccom</a:t>
            </a:r>
            <a:r>
              <a:rPr lang="es-ES_tradnl" sz="1800" dirty="0"/>
              <a:t>) o inmobiliaria (hipoteca: </a:t>
            </a:r>
            <a:r>
              <a:rPr lang="es-ES_tradnl" sz="1800" dirty="0">
                <a:hlinkClick r:id="rId5" action="ppaction://hlinksldjump"/>
              </a:rPr>
              <a:t>153 LH</a:t>
            </a:r>
            <a:r>
              <a:rPr lang="es-ES_tradnl" sz="1800" dirty="0"/>
              <a:t>); o personal (aval)</a:t>
            </a:r>
          </a:p>
          <a:p>
            <a:pPr eaLnBrk="1" hangingPunct="1">
              <a:lnSpc>
                <a:spcPct val="110000"/>
              </a:lnSpc>
            </a:pPr>
            <a:endParaRPr lang="es-ES_tradnl" sz="1800" dirty="0"/>
          </a:p>
          <a:p>
            <a:pPr eaLnBrk="1" hangingPunct="1">
              <a:lnSpc>
                <a:spcPct val="110000"/>
              </a:lnSpc>
            </a:pPr>
            <a:r>
              <a:rPr lang="es-ES_tradnl" sz="1800" b="1" dirty="0"/>
              <a:t>a favor del propio contratante</a:t>
            </a:r>
            <a:endParaRPr lang="es-ES_tradnl" sz="1800" dirty="0"/>
          </a:p>
          <a:p>
            <a:pPr eaLnBrk="1" hangingPunct="1">
              <a:lnSpc>
                <a:spcPct val="90000"/>
              </a:lnSpc>
            </a:pPr>
            <a:r>
              <a:rPr lang="es-ES_tradnl" sz="1800" b="1" dirty="0"/>
              <a:t>a favor de un tercero</a:t>
            </a:r>
            <a:r>
              <a:rPr lang="es-ES_tradnl" sz="1800" dirty="0"/>
              <a:t>: que será quien pueda disponer del crédito. </a:t>
            </a:r>
          </a:p>
          <a:p>
            <a:pPr lvl="1" eaLnBrk="1" hangingPunct="1">
              <a:lnSpc>
                <a:spcPct val="90000"/>
              </a:lnSpc>
            </a:pPr>
            <a:r>
              <a:rPr lang="es-ES_tradnl" sz="1800" dirty="0"/>
              <a:t>Su evolución da lugar a negocios complejos (crédito documentario)</a:t>
            </a:r>
          </a:p>
        </p:txBody>
      </p:sp>
      <p:sp>
        <p:nvSpPr>
          <p:cNvPr id="18435" name="4 Marcador de pie de página"/>
          <p:cNvSpPr>
            <a:spLocks noGrp="1"/>
          </p:cNvSpPr>
          <p:nvPr>
            <p:ph type="ftr" sz="quarter" idx="11"/>
          </p:nvPr>
        </p:nvSpPr>
        <p:spPr bwMode="auto">
          <a:xfrm>
            <a:off x="3239691" y="7203331"/>
            <a:ext cx="2895600" cy="365125"/>
          </a:xfrm>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18436" name="5 Marcador de número de diapositiva"/>
          <p:cNvSpPr>
            <a:spLocks noGrp="1"/>
          </p:cNvSpPr>
          <p:nvPr>
            <p:ph type="sldNum" sz="quarter" idx="12"/>
          </p:nvPr>
        </p:nvSpPr>
        <p:spPr bwMode="auto">
          <a:xfrm>
            <a:off x="6668691" y="7203331"/>
            <a:ext cx="2133600" cy="365125"/>
          </a:xfrm>
          <a:noFill/>
          <a:ln>
            <a:miter lim="800000"/>
            <a:headEnd/>
            <a:tailEnd/>
          </a:ln>
        </p:spPr>
        <p:txBody>
          <a:bodyPr wrap="square" lIns="91440" tIns="45720" rIns="91440" bIns="45720" numCol="1" anchorCtr="0" compatLnSpc="1">
            <a:prstTxWarp prst="textNoShape">
              <a:avLst/>
            </a:prstTxWarp>
          </a:bodyPr>
          <a:lstStyle/>
          <a:p>
            <a:fld id="{71917C5E-D79B-45F3-AF41-927701001FA4}" type="slidenum">
              <a:rPr lang="en-US" smtClean="0">
                <a:latin typeface="Times New Roman" charset="0"/>
              </a:rPr>
              <a:pPr/>
              <a:t>10</a:t>
            </a:fld>
            <a:endParaRPr lang="en-US">
              <a:latin typeface="Times New Roman" charset="0"/>
            </a:endParaRPr>
          </a:p>
        </p:txBody>
      </p:sp>
      <p:sp>
        <p:nvSpPr>
          <p:cNvPr id="9220" name="Rectangle 2"/>
          <p:cNvSpPr>
            <a:spLocks noGrp="1" noChangeArrowheads="1"/>
          </p:cNvSpPr>
          <p:nvPr>
            <p:ph type="title"/>
          </p:nvPr>
        </p:nvSpPr>
        <p:spPr/>
        <p:txBody>
          <a:bodyPr>
            <a:normAutofit fontScale="90000"/>
          </a:bodyPr>
          <a:lstStyle/>
          <a:p>
            <a:pPr eaLnBrk="1" fontAlgn="auto" hangingPunct="1">
              <a:spcAft>
                <a:spcPts val="0"/>
              </a:spcAft>
              <a:defRPr/>
            </a:pPr>
            <a:r>
              <a:rPr lang="es-ES_tradnl" sz="3600" dirty="0"/>
              <a:t>1) </a:t>
            </a:r>
            <a:r>
              <a:rPr lang="es-ES" sz="3600" dirty="0"/>
              <a:t>Noción y clases </a:t>
            </a:r>
            <a:br>
              <a:rPr lang="es-ES" sz="3600" dirty="0"/>
            </a:br>
            <a:r>
              <a:rPr lang="es-ES_tradnl" sz="3600" dirty="0"/>
              <a:t>Clases</a:t>
            </a:r>
          </a:p>
        </p:txBody>
      </p:sp>
      <p:sp>
        <p:nvSpPr>
          <p:cNvPr id="18438" name="AutoShape 4"/>
          <p:cNvSpPr>
            <a:spLocks/>
          </p:cNvSpPr>
          <p:nvPr/>
        </p:nvSpPr>
        <p:spPr bwMode="auto">
          <a:xfrm>
            <a:off x="972171" y="1915691"/>
            <a:ext cx="45719" cy="488082"/>
          </a:xfrm>
          <a:prstGeom prst="leftBrace">
            <a:avLst>
              <a:gd name="adj1" fmla="val 75000"/>
              <a:gd name="adj2" fmla="val 50000"/>
            </a:avLst>
          </a:prstGeom>
          <a:noFill/>
          <a:ln w="19050">
            <a:solidFill>
              <a:schemeClr val="tx1"/>
            </a:solidFill>
            <a:round/>
            <a:headEnd/>
            <a:tailEnd/>
          </a:ln>
        </p:spPr>
        <p:txBody>
          <a:bodyPr wrap="none" anchor="ctr"/>
          <a:lstStyle/>
          <a:p>
            <a:endParaRPr lang="es-ES"/>
          </a:p>
        </p:txBody>
      </p:sp>
      <p:sp>
        <p:nvSpPr>
          <p:cNvPr id="18439" name="AutoShape 5"/>
          <p:cNvSpPr>
            <a:spLocks/>
          </p:cNvSpPr>
          <p:nvPr/>
        </p:nvSpPr>
        <p:spPr bwMode="auto">
          <a:xfrm>
            <a:off x="943075" y="3699917"/>
            <a:ext cx="71437" cy="785813"/>
          </a:xfrm>
          <a:prstGeom prst="leftBrace">
            <a:avLst>
              <a:gd name="adj1" fmla="val 100019"/>
              <a:gd name="adj2" fmla="val 50000"/>
            </a:avLst>
          </a:prstGeom>
          <a:noFill/>
          <a:ln w="19050">
            <a:solidFill>
              <a:schemeClr val="tx1"/>
            </a:solidFill>
            <a:round/>
            <a:headEnd/>
            <a:tailEnd/>
          </a:ln>
        </p:spPr>
        <p:txBody>
          <a:bodyPr wrap="none" anchor="ctr"/>
          <a:lstStyle/>
          <a:p>
            <a:endParaRPr lang="es-ES"/>
          </a:p>
        </p:txBody>
      </p:sp>
      <p:sp>
        <p:nvSpPr>
          <p:cNvPr id="18440" name="AutoShape 6"/>
          <p:cNvSpPr>
            <a:spLocks/>
          </p:cNvSpPr>
          <p:nvPr/>
        </p:nvSpPr>
        <p:spPr bwMode="auto">
          <a:xfrm>
            <a:off x="943075" y="2619798"/>
            <a:ext cx="72008" cy="504056"/>
          </a:xfrm>
          <a:prstGeom prst="leftBrace">
            <a:avLst>
              <a:gd name="adj1" fmla="val 99311"/>
              <a:gd name="adj2" fmla="val 50000"/>
            </a:avLst>
          </a:prstGeom>
          <a:noFill/>
          <a:ln w="19050">
            <a:solidFill>
              <a:schemeClr val="tx1"/>
            </a:solidFill>
            <a:round/>
            <a:headEnd/>
            <a:tailEnd/>
          </a:ln>
        </p:spPr>
        <p:txBody>
          <a:bodyPr wrap="none" anchor="ctr"/>
          <a:lstStyle/>
          <a:p>
            <a:endParaRPr lang="es-ES"/>
          </a:p>
        </p:txBody>
      </p:sp>
      <p:sp>
        <p:nvSpPr>
          <p:cNvPr id="18441" name="AutoShape 7"/>
          <p:cNvSpPr>
            <a:spLocks/>
          </p:cNvSpPr>
          <p:nvPr/>
        </p:nvSpPr>
        <p:spPr bwMode="auto">
          <a:xfrm>
            <a:off x="943075" y="4780037"/>
            <a:ext cx="71437" cy="785813"/>
          </a:xfrm>
          <a:prstGeom prst="leftBrace">
            <a:avLst>
              <a:gd name="adj1" fmla="val 158330"/>
              <a:gd name="adj2" fmla="val 50000"/>
            </a:avLst>
          </a:prstGeom>
          <a:noFill/>
          <a:ln w="19050">
            <a:solidFill>
              <a:schemeClr val="tx1"/>
            </a:solidFill>
            <a:round/>
            <a:headEnd/>
            <a:tailEnd/>
          </a:ln>
        </p:spPr>
        <p:txBody>
          <a:bodyPr wrap="none" anchor="ctr"/>
          <a:lstStyle/>
          <a:p>
            <a:endParaRPr lang="es-ES"/>
          </a:p>
        </p:txBody>
      </p:sp>
    </p:spTree>
    <p:extLst>
      <p:ext uri="{BB962C8B-B14F-4D97-AF65-F5344CB8AC3E}">
        <p14:creationId xmlns:p14="http://schemas.microsoft.com/office/powerpoint/2010/main" val="3393663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1214438" y="1785938"/>
            <a:ext cx="6408737" cy="4171950"/>
          </a:xfrm>
        </p:spPr>
        <p:txBody>
          <a:bodyPr/>
          <a:lstStyle/>
          <a:p>
            <a:pPr eaLnBrk="1" hangingPunct="1">
              <a:lnSpc>
                <a:spcPct val="90000"/>
              </a:lnSpc>
            </a:pPr>
            <a:r>
              <a:rPr lang="es-ES_tradnl" sz="2800" b="1" dirty="0"/>
              <a:t>Nominado</a:t>
            </a:r>
          </a:p>
          <a:p>
            <a:pPr lvl="1">
              <a:lnSpc>
                <a:spcPct val="90000"/>
              </a:lnSpc>
            </a:pPr>
            <a:r>
              <a:rPr lang="es-ES_tradnl" sz="2400" dirty="0">
                <a:hlinkClick r:id="rId3" action="ppaction://hlinksldjump"/>
              </a:rPr>
              <a:t>art. 175.7 </a:t>
            </a:r>
            <a:r>
              <a:rPr lang="es-ES_tradnl" sz="2400" dirty="0"/>
              <a:t>y 323 </a:t>
            </a:r>
            <a:r>
              <a:rPr lang="es-ES_tradnl" sz="2400" dirty="0" err="1"/>
              <a:t>Ccom</a:t>
            </a:r>
            <a:r>
              <a:rPr lang="es-ES_tradnl" sz="2400" dirty="0"/>
              <a:t>, 153 LH, </a:t>
            </a:r>
            <a:r>
              <a:rPr lang="es-ES_tradnl" sz="2400" dirty="0">
                <a:hlinkClick r:id="rId4" action="ppaction://hlinksldjump"/>
              </a:rPr>
              <a:t>1.1 </a:t>
            </a:r>
            <a:r>
              <a:rPr lang="es-ES" sz="2400" dirty="0">
                <a:hlinkClick r:id="rId4" action="ppaction://hlinksldjump"/>
              </a:rPr>
              <a:t>Ley 16/2011</a:t>
            </a:r>
            <a:r>
              <a:rPr lang="es-ES" sz="2400" dirty="0"/>
              <a:t>, de 24 de junio, de contratos de crédito al consumo</a:t>
            </a:r>
          </a:p>
          <a:p>
            <a:pPr>
              <a:lnSpc>
                <a:spcPct val="90000"/>
              </a:lnSpc>
            </a:pPr>
            <a:r>
              <a:rPr lang="es-ES_tradnl" sz="3200" b="1" dirty="0"/>
              <a:t>Mercantil</a:t>
            </a:r>
          </a:p>
          <a:p>
            <a:pPr lvl="1" eaLnBrk="1" hangingPunct="1">
              <a:lnSpc>
                <a:spcPct val="90000"/>
              </a:lnSpc>
            </a:pPr>
            <a:r>
              <a:rPr lang="es-ES_tradnl" sz="2400" dirty="0"/>
              <a:t>Es un contrato de empresa</a:t>
            </a:r>
          </a:p>
          <a:p>
            <a:pPr lvl="2" eaLnBrk="1" hangingPunct="1">
              <a:lnSpc>
                <a:spcPct val="90000"/>
              </a:lnSpc>
            </a:pPr>
            <a:r>
              <a:rPr lang="es-ES_tradnl" sz="2200" dirty="0"/>
              <a:t>irrealizable fuera de la organización bancaria</a:t>
            </a:r>
            <a:endParaRPr lang="es-ES_tradnl" sz="2200" b="1" dirty="0"/>
          </a:p>
          <a:p>
            <a:pPr eaLnBrk="1" hangingPunct="1">
              <a:lnSpc>
                <a:spcPct val="90000"/>
              </a:lnSpc>
            </a:pPr>
            <a:r>
              <a:rPr lang="es-ES_tradnl" sz="2800" b="1" dirty="0">
                <a:hlinkClick r:id="rId5" action="ppaction://hlinksldjump"/>
              </a:rPr>
              <a:t>No formal</a:t>
            </a:r>
            <a:endParaRPr lang="es-ES_tradnl" sz="2800" dirty="0"/>
          </a:p>
          <a:p>
            <a:pPr eaLnBrk="1" hangingPunct="1">
              <a:lnSpc>
                <a:spcPct val="90000"/>
              </a:lnSpc>
            </a:pPr>
            <a:r>
              <a:rPr lang="es-ES_tradnl" sz="2800" b="1" dirty="0">
                <a:hlinkClick r:id="rId6" action="ppaction://hlinksldjump"/>
              </a:rPr>
              <a:t>Oneroso</a:t>
            </a:r>
            <a:endParaRPr lang="es-ES_tradnl" sz="3600" dirty="0"/>
          </a:p>
        </p:txBody>
      </p:sp>
      <p:sp>
        <p:nvSpPr>
          <p:cNvPr id="19459"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19460"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31168B1-6DFC-4808-A8AA-078991475C7B}" type="slidenum">
              <a:rPr lang="en-US" smtClean="0">
                <a:latin typeface="Times New Roman" charset="0"/>
              </a:rPr>
              <a:pPr/>
              <a:t>11</a:t>
            </a:fld>
            <a:endParaRPr lang="en-US">
              <a:latin typeface="Times New Roman" charset="0"/>
            </a:endParaRPr>
          </a:p>
        </p:txBody>
      </p:sp>
      <p:sp>
        <p:nvSpPr>
          <p:cNvPr id="8196" name="Rectangle 2"/>
          <p:cNvSpPr>
            <a:spLocks noGrp="1" noChangeArrowheads="1"/>
          </p:cNvSpPr>
          <p:nvPr>
            <p:ph type="title"/>
          </p:nvPr>
        </p:nvSpPr>
        <p:spPr/>
        <p:txBody>
          <a:bodyPr/>
          <a:lstStyle/>
          <a:p>
            <a:pPr eaLnBrk="1" fontAlgn="auto" hangingPunct="1">
              <a:spcAft>
                <a:spcPts val="0"/>
              </a:spcAft>
              <a:defRPr/>
            </a:pPr>
            <a:r>
              <a:rPr lang="es-ES" sz="3600" dirty="0"/>
              <a:t>2) Caracteres</a:t>
            </a:r>
            <a:endParaRPr lang="es-ES_tradnl" sz="3600" dirty="0"/>
          </a:p>
        </p:txBody>
      </p:sp>
    </p:spTree>
    <p:extLst>
      <p:ext uri="{BB962C8B-B14F-4D97-AF65-F5344CB8AC3E}">
        <p14:creationId xmlns:p14="http://schemas.microsoft.com/office/powerpoint/2010/main" val="330564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642938" y="1643063"/>
            <a:ext cx="8178800" cy="4171950"/>
          </a:xfrm>
        </p:spPr>
        <p:txBody>
          <a:bodyPr/>
          <a:lstStyle/>
          <a:p>
            <a:pPr eaLnBrk="1" hangingPunct="1"/>
            <a:r>
              <a:rPr lang="es-ES_tradnl" sz="2800" b="1"/>
              <a:t>Obligación del banco</a:t>
            </a:r>
            <a:r>
              <a:rPr lang="es-ES_tradnl" sz="2800"/>
              <a:t> de acreditar: puesta a disposición de carácter técnico, mediante anotación contable, con efectos jurídicos. </a:t>
            </a:r>
          </a:p>
          <a:p>
            <a:pPr lvl="1" eaLnBrk="1" hangingPunct="1"/>
            <a:r>
              <a:rPr lang="es-ES_tradnl" sz="2400"/>
              <a:t>Crea un poder  de disposición (véase </a:t>
            </a:r>
            <a:r>
              <a:rPr lang="es-ES_tradnl" sz="2400">
                <a:hlinkClick r:id="rId3" action="ppaction://hlinksldjump"/>
              </a:rPr>
              <a:t>art. 108 LCCh</a:t>
            </a:r>
            <a:r>
              <a:rPr lang="es-ES_tradnl" sz="2400"/>
              <a:t>)</a:t>
            </a:r>
          </a:p>
          <a:p>
            <a:pPr eaLnBrk="1" hangingPunct="1"/>
            <a:r>
              <a:rPr lang="es-ES_tradnl" sz="2800" b="1"/>
              <a:t>Obligación del cliente</a:t>
            </a:r>
            <a:r>
              <a:rPr lang="es-ES_tradnl" sz="2800"/>
              <a:t> de pagar las comisiones pactadas:</a:t>
            </a:r>
          </a:p>
          <a:p>
            <a:pPr lvl="2" eaLnBrk="1" hangingPunct="1"/>
            <a:r>
              <a:rPr lang="es-ES_tradnl" sz="2000"/>
              <a:t>comisión de apertura</a:t>
            </a:r>
          </a:p>
          <a:p>
            <a:pPr lvl="2" eaLnBrk="1" hangingPunct="1"/>
            <a:r>
              <a:rPr lang="es-ES_tradnl" sz="2000"/>
              <a:t>comisión de disponibilidad</a:t>
            </a:r>
          </a:p>
        </p:txBody>
      </p:sp>
      <p:sp>
        <p:nvSpPr>
          <p:cNvPr id="20483"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20484"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81E4F22-F95B-4954-BCAA-137BFF1ACABB}" type="slidenum">
              <a:rPr lang="en-US" smtClean="0">
                <a:latin typeface="Times New Roman" charset="0"/>
              </a:rPr>
              <a:pPr/>
              <a:t>12</a:t>
            </a:fld>
            <a:endParaRPr lang="en-US">
              <a:latin typeface="Times New Roman" charset="0"/>
            </a:endParaRPr>
          </a:p>
        </p:txBody>
      </p:sp>
      <p:sp>
        <p:nvSpPr>
          <p:cNvPr id="10244" name="Rectangle 2"/>
          <p:cNvSpPr>
            <a:spLocks noGrp="1" noChangeArrowheads="1"/>
          </p:cNvSpPr>
          <p:nvPr>
            <p:ph type="title"/>
          </p:nvPr>
        </p:nvSpPr>
        <p:spPr>
          <a:xfrm>
            <a:off x="457200" y="381000"/>
            <a:ext cx="8280400" cy="838200"/>
          </a:xfrm>
        </p:spPr>
        <p:txBody>
          <a:bodyPr>
            <a:normAutofit fontScale="90000"/>
          </a:bodyPr>
          <a:lstStyle/>
          <a:p>
            <a:pPr eaLnBrk="1" fontAlgn="auto" hangingPunct="1">
              <a:spcAft>
                <a:spcPts val="0"/>
              </a:spcAft>
              <a:defRPr/>
            </a:pPr>
            <a:r>
              <a:rPr lang="es-ES_tradnl" sz="3600"/>
              <a:t>3) Contenido:</a:t>
            </a:r>
            <a:br>
              <a:rPr lang="es-ES_tradnl" sz="3600"/>
            </a:br>
            <a:r>
              <a:rPr lang="es-ES_tradnl" sz="3600"/>
              <a:t> permanente</a:t>
            </a:r>
          </a:p>
        </p:txBody>
      </p:sp>
    </p:spTree>
    <p:extLst>
      <p:ext uri="{BB962C8B-B14F-4D97-AF65-F5344CB8AC3E}">
        <p14:creationId xmlns:p14="http://schemas.microsoft.com/office/powerpoint/2010/main" val="3090048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714375" y="1785938"/>
            <a:ext cx="7620000" cy="4171950"/>
          </a:xfrm>
        </p:spPr>
        <p:txBody>
          <a:bodyPr/>
          <a:lstStyle/>
          <a:p>
            <a:pPr eaLnBrk="1" hangingPunct="1"/>
            <a:r>
              <a:rPr lang="es-ES_tradnl" sz="2800"/>
              <a:t>Obligación de reembolso</a:t>
            </a:r>
          </a:p>
          <a:p>
            <a:pPr lvl="1" eaLnBrk="1" hangingPunct="1"/>
            <a:r>
              <a:rPr lang="es-ES_tradnl" sz="2400"/>
              <a:t>el cliente puede disponer del crédito concedido y,  en tal caso, </a:t>
            </a:r>
            <a:r>
              <a:rPr lang="es-ES_tradnl" sz="2400" b="1"/>
              <a:t>surge la obligación de reembolso y de pago de intereses</a:t>
            </a:r>
            <a:r>
              <a:rPr lang="es-ES_tradnl" sz="2400"/>
              <a:t>.</a:t>
            </a:r>
          </a:p>
          <a:p>
            <a:pPr lvl="1" eaLnBrk="1" hangingPunct="1"/>
            <a:r>
              <a:rPr lang="es-ES_tradnl" sz="2400"/>
              <a:t>el banco deudor del crédito (disponibilidad), pasa a ser acreedor de las sumas dispuestas más los intereses pactados.</a:t>
            </a:r>
          </a:p>
          <a:p>
            <a:pPr lvl="1" eaLnBrk="1" hangingPunct="1"/>
            <a:r>
              <a:rPr lang="es-ES_tradnl" sz="2400"/>
              <a:t>los </a:t>
            </a:r>
            <a:r>
              <a:rPr lang="es-ES_tradnl" sz="2400" b="1"/>
              <a:t>actos de disposición</a:t>
            </a:r>
            <a:r>
              <a:rPr lang="es-ES_tradnl" sz="2400"/>
              <a:t> son operaciones autónomas (préstamos, descuentos). No son actos de ejecución del contrato.</a:t>
            </a:r>
          </a:p>
          <a:p>
            <a:pPr eaLnBrk="1" hangingPunct="1"/>
            <a:endParaRPr lang="es-ES_tradnl" sz="3600"/>
          </a:p>
        </p:txBody>
      </p:sp>
      <p:sp>
        <p:nvSpPr>
          <p:cNvPr id="21507"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21508"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D92AA5D-8937-4351-A66E-D6E99790CB71}" type="slidenum">
              <a:rPr lang="en-US" smtClean="0">
                <a:latin typeface="Times New Roman" charset="0"/>
              </a:rPr>
              <a:pPr/>
              <a:t>13</a:t>
            </a:fld>
            <a:endParaRPr lang="en-US">
              <a:latin typeface="Times New Roman" charset="0"/>
            </a:endParaRPr>
          </a:p>
        </p:txBody>
      </p:sp>
      <p:sp>
        <p:nvSpPr>
          <p:cNvPr id="11268" name="Rectangle 2"/>
          <p:cNvSpPr>
            <a:spLocks noGrp="1" noChangeArrowheads="1"/>
          </p:cNvSpPr>
          <p:nvPr>
            <p:ph type="title"/>
          </p:nvPr>
        </p:nvSpPr>
        <p:spPr>
          <a:xfrm>
            <a:off x="457200" y="457200"/>
            <a:ext cx="8509000" cy="762000"/>
          </a:xfrm>
        </p:spPr>
        <p:txBody>
          <a:bodyPr>
            <a:normAutofit fontScale="90000"/>
          </a:bodyPr>
          <a:lstStyle/>
          <a:p>
            <a:pPr eaLnBrk="1" fontAlgn="auto" hangingPunct="1">
              <a:spcAft>
                <a:spcPts val="0"/>
              </a:spcAft>
              <a:defRPr/>
            </a:pPr>
            <a:r>
              <a:rPr lang="es-ES_tradnl" sz="3600"/>
              <a:t>3) Contenido:</a:t>
            </a:r>
            <a:br>
              <a:rPr lang="es-ES_tradnl" sz="3600"/>
            </a:br>
            <a:r>
              <a:rPr lang="es-ES_tradnl" sz="3600"/>
              <a:t> eventual</a:t>
            </a:r>
          </a:p>
        </p:txBody>
      </p:sp>
    </p:spTree>
    <p:extLst>
      <p:ext uri="{BB962C8B-B14F-4D97-AF65-F5344CB8AC3E}">
        <p14:creationId xmlns:p14="http://schemas.microsoft.com/office/powerpoint/2010/main" val="3686794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Rectangle 3"/>
          <p:cNvSpPr>
            <a:spLocks noGrp="1" noChangeArrowheads="1"/>
          </p:cNvSpPr>
          <p:nvPr>
            <p:ph idx="1"/>
          </p:nvPr>
        </p:nvSpPr>
        <p:spPr>
          <a:xfrm>
            <a:off x="685800" y="1643063"/>
            <a:ext cx="7958138" cy="4171950"/>
          </a:xfrm>
        </p:spPr>
        <p:txBody>
          <a:bodyPr>
            <a:normAutofit lnSpcReduction="10000"/>
          </a:bodyPr>
          <a:lstStyle/>
          <a:p>
            <a:pPr marL="365760" indent="-256032" algn="just" eaLnBrk="1" fontAlgn="auto" hangingPunct="1">
              <a:lnSpc>
                <a:spcPct val="90000"/>
              </a:lnSpc>
              <a:spcAft>
                <a:spcPts val="0"/>
              </a:spcAft>
              <a:buFont typeface="Wingdings 3"/>
              <a:buChar char=""/>
              <a:defRPr/>
            </a:pPr>
            <a:r>
              <a:rPr lang="es-ES_tradnl" sz="3400" b="1" dirty="0">
                <a:latin typeface="Arial" charset="0"/>
              </a:rPr>
              <a:t>Régimen legal:</a:t>
            </a:r>
            <a:endParaRPr lang="es-ES_tradnl" sz="2600" dirty="0">
              <a:latin typeface="Arial" charset="0"/>
            </a:endParaRPr>
          </a:p>
          <a:p>
            <a:pPr marL="621792" lvl="1" algn="just" eaLnBrk="1" fontAlgn="auto" hangingPunct="1">
              <a:lnSpc>
                <a:spcPct val="90000"/>
              </a:lnSpc>
              <a:spcBef>
                <a:spcPts val="324"/>
              </a:spcBef>
              <a:spcAft>
                <a:spcPts val="0"/>
              </a:spcAft>
              <a:buFont typeface="Verdana"/>
              <a:buChar char="◦"/>
              <a:defRPr/>
            </a:pPr>
            <a:r>
              <a:rPr lang="es-ES_tradnl" sz="2800" dirty="0">
                <a:latin typeface="Arial" charset="0"/>
              </a:rPr>
              <a:t>Ejecución por saldo de operaciones  (</a:t>
            </a:r>
            <a:r>
              <a:rPr lang="es-ES_tradnl" sz="2800" dirty="0">
                <a:latin typeface="Arial" charset="0"/>
                <a:hlinkClick r:id="rId3" action="ppaction://hlinksldjump"/>
              </a:rPr>
              <a:t>art. 572.2 LEC</a:t>
            </a:r>
            <a:r>
              <a:rPr lang="es-ES_tradnl" sz="2800" dirty="0">
                <a:latin typeface="Arial" charset="0"/>
              </a:rPr>
              <a:t>) </a:t>
            </a:r>
            <a:r>
              <a:rPr lang="es-ES" sz="1800" dirty="0">
                <a:latin typeface="Arial" charset="0"/>
                <a:hlinkClick r:id="rId4" action="ppaction://hlinksldjump"/>
              </a:rPr>
              <a:t>AAP Barcelona 26 octubre 2010</a:t>
            </a:r>
            <a:r>
              <a:rPr lang="es-ES" sz="1800" dirty="0">
                <a:latin typeface="Arial" charset="0"/>
              </a:rPr>
              <a:t> </a:t>
            </a:r>
            <a:endParaRPr lang="es-ES_tradnl" sz="2800" dirty="0">
              <a:latin typeface="Arial" charset="0"/>
            </a:endParaRPr>
          </a:p>
          <a:p>
            <a:pPr marL="621792" lvl="1" algn="just" eaLnBrk="1" fontAlgn="auto" hangingPunct="1">
              <a:lnSpc>
                <a:spcPct val="90000"/>
              </a:lnSpc>
              <a:spcBef>
                <a:spcPts val="324"/>
              </a:spcBef>
              <a:spcAft>
                <a:spcPts val="0"/>
              </a:spcAft>
              <a:buFont typeface="Verdana"/>
              <a:buChar char="◦"/>
              <a:defRPr/>
            </a:pPr>
            <a:r>
              <a:rPr lang="es-ES_tradnl" sz="2800" dirty="0">
                <a:latin typeface="Arial" charset="0"/>
              </a:rPr>
              <a:t>Documentos que han de acompañarse a la demanda ejecutiva por saldo en cuenta (</a:t>
            </a:r>
            <a:r>
              <a:rPr lang="es-ES_tradnl" sz="2800" dirty="0">
                <a:latin typeface="Arial" charset="0"/>
                <a:hlinkClick r:id="rId5" action="ppaction://hlinksldjump"/>
              </a:rPr>
              <a:t>art. 573.1 LEC</a:t>
            </a:r>
            <a:r>
              <a:rPr lang="es-ES_tradnl" sz="2800" dirty="0">
                <a:latin typeface="Arial" charset="0"/>
              </a:rPr>
              <a:t>) 	</a:t>
            </a:r>
          </a:p>
          <a:p>
            <a:pPr marL="859917" lvl="2" algn="just" eaLnBrk="1" fontAlgn="auto" hangingPunct="1">
              <a:lnSpc>
                <a:spcPct val="90000"/>
              </a:lnSpc>
              <a:spcBef>
                <a:spcPts val="324"/>
              </a:spcBef>
              <a:spcAft>
                <a:spcPts val="0"/>
              </a:spcAft>
              <a:buFont typeface="Verdana"/>
              <a:buChar char="◦"/>
              <a:defRPr/>
            </a:pPr>
            <a:r>
              <a:rPr lang="es-ES" sz="2600" dirty="0"/>
              <a:t>SAP Zaragoza 31 mayo 2010: </a:t>
            </a:r>
          </a:p>
          <a:p>
            <a:pPr marL="1144079" lvl="3" algn="just" eaLnBrk="1" fontAlgn="auto" hangingPunct="1">
              <a:lnSpc>
                <a:spcPct val="90000"/>
              </a:lnSpc>
              <a:spcBef>
                <a:spcPts val="324"/>
              </a:spcBef>
              <a:spcAft>
                <a:spcPts val="0"/>
              </a:spcAft>
              <a:buFont typeface="Verdana"/>
              <a:buChar char="◦"/>
              <a:defRPr/>
            </a:pPr>
            <a:r>
              <a:rPr lang="es-ES" sz="2400" dirty="0">
                <a:hlinkClick r:id="rId6" action="ppaction://hlinksldjump"/>
              </a:rPr>
              <a:t>Deben detallarse en la demanda las operaciones de cálculo</a:t>
            </a:r>
            <a:endParaRPr lang="es-ES" sz="2400" dirty="0"/>
          </a:p>
          <a:p>
            <a:pPr marL="1144079" lvl="3" algn="just" eaLnBrk="1" fontAlgn="auto" hangingPunct="1">
              <a:lnSpc>
                <a:spcPct val="90000"/>
              </a:lnSpc>
              <a:spcBef>
                <a:spcPts val="324"/>
              </a:spcBef>
              <a:spcAft>
                <a:spcPts val="0"/>
              </a:spcAft>
              <a:buFont typeface="Verdana"/>
              <a:buChar char="◦"/>
              <a:defRPr/>
            </a:pPr>
            <a:r>
              <a:rPr lang="es-ES" sz="2400" dirty="0">
                <a:latin typeface="Arial" charset="0"/>
                <a:hlinkClick r:id="rId7" action="ppaction://hlinksldjump"/>
              </a:rPr>
              <a:t>Notificación del saldo deudor</a:t>
            </a:r>
            <a:endParaRPr lang="es-ES_tradnl" sz="2400" dirty="0">
              <a:latin typeface="Arial" charset="0"/>
            </a:endParaRPr>
          </a:p>
          <a:p>
            <a:pPr marL="621792" lvl="1" algn="just" eaLnBrk="1" fontAlgn="auto" hangingPunct="1">
              <a:lnSpc>
                <a:spcPct val="90000"/>
              </a:lnSpc>
              <a:spcBef>
                <a:spcPts val="324"/>
              </a:spcBef>
              <a:spcAft>
                <a:spcPts val="0"/>
              </a:spcAft>
              <a:buFont typeface="Verdana"/>
              <a:buChar char="◦"/>
              <a:defRPr/>
            </a:pPr>
            <a:r>
              <a:rPr lang="es-ES_tradnl" sz="2800" dirty="0">
                <a:latin typeface="Arial" charset="0"/>
              </a:rPr>
              <a:t>Oposición por pluspetición (</a:t>
            </a:r>
            <a:r>
              <a:rPr lang="es-ES_tradnl" sz="2800" dirty="0">
                <a:latin typeface="Arial" charset="0"/>
                <a:hlinkClick r:id="rId8" action="ppaction://hlinksldjump"/>
              </a:rPr>
              <a:t>art. 558.2 LEC</a:t>
            </a:r>
            <a:r>
              <a:rPr lang="es-ES_tradnl" sz="2800" dirty="0">
                <a:latin typeface="Arial" charset="0"/>
              </a:rPr>
              <a:t>)</a:t>
            </a:r>
            <a:endParaRPr lang="es-ES_tradnl" dirty="0">
              <a:latin typeface="Arial" charset="0"/>
            </a:endParaRPr>
          </a:p>
        </p:txBody>
      </p:sp>
      <p:sp>
        <p:nvSpPr>
          <p:cNvPr id="22531"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22532"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009CF11-C7D9-405E-9DF7-DFC9851EB67C}" type="slidenum">
              <a:rPr lang="en-US" smtClean="0">
                <a:latin typeface="Times New Roman" charset="0"/>
              </a:rPr>
              <a:pPr/>
              <a:t>14</a:t>
            </a:fld>
            <a:endParaRPr lang="en-US">
              <a:latin typeface="Times New Roman" charset="0"/>
            </a:endParaRPr>
          </a:p>
        </p:txBody>
      </p:sp>
      <p:sp>
        <p:nvSpPr>
          <p:cNvPr id="12292" name="Rectangle 2"/>
          <p:cNvSpPr>
            <a:spLocks noGrp="1" noChangeArrowheads="1"/>
          </p:cNvSpPr>
          <p:nvPr>
            <p:ph type="title"/>
          </p:nvPr>
        </p:nvSpPr>
        <p:spPr>
          <a:xfrm>
            <a:off x="406400" y="228600"/>
            <a:ext cx="8737600" cy="1143000"/>
          </a:xfrm>
        </p:spPr>
        <p:txBody>
          <a:bodyPr>
            <a:normAutofit fontScale="90000"/>
          </a:bodyPr>
          <a:lstStyle/>
          <a:p>
            <a:pPr marL="762000" indent="-762000" eaLnBrk="1" fontAlgn="auto" hangingPunct="1">
              <a:spcAft>
                <a:spcPts val="0"/>
              </a:spcAft>
              <a:defRPr/>
            </a:pPr>
            <a:r>
              <a:rPr lang="es-ES" sz="3600" dirty="0"/>
              <a:t>4) Reclamación del saldo deudor</a:t>
            </a:r>
            <a:br>
              <a:rPr lang="es-ES" sz="3600" dirty="0"/>
            </a:br>
            <a:r>
              <a:rPr lang="es-ES_tradnl" sz="3600" dirty="0">
                <a:hlinkClick r:id="rId9" action="ppaction://hlinksldjump"/>
              </a:rPr>
              <a:t>Pacto de liquidez</a:t>
            </a:r>
            <a:endParaRPr lang="es-ES_tradnl" sz="3600" dirty="0"/>
          </a:p>
        </p:txBody>
      </p:sp>
    </p:spTree>
    <p:extLst>
      <p:ext uri="{BB962C8B-B14F-4D97-AF65-F5344CB8AC3E}">
        <p14:creationId xmlns:p14="http://schemas.microsoft.com/office/powerpoint/2010/main" val="1837743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Rectangle 3"/>
          <p:cNvSpPr>
            <a:spLocks noGrp="1" noChangeArrowheads="1"/>
          </p:cNvSpPr>
          <p:nvPr>
            <p:ph idx="1"/>
          </p:nvPr>
        </p:nvSpPr>
        <p:spPr>
          <a:xfrm>
            <a:off x="685800" y="1643063"/>
            <a:ext cx="7958138" cy="4171950"/>
          </a:xfrm>
        </p:spPr>
        <p:txBody>
          <a:bodyPr>
            <a:normAutofit/>
          </a:bodyPr>
          <a:lstStyle/>
          <a:p>
            <a:pPr marL="365760" indent="-256032" algn="just" eaLnBrk="1" fontAlgn="auto" hangingPunct="1">
              <a:lnSpc>
                <a:spcPct val="90000"/>
              </a:lnSpc>
              <a:spcAft>
                <a:spcPts val="0"/>
              </a:spcAft>
              <a:buFont typeface="Wingdings 3"/>
              <a:buChar char=""/>
              <a:defRPr/>
            </a:pPr>
            <a:r>
              <a:rPr lang="es-ES_tradnl" sz="3400" dirty="0">
                <a:latin typeface="Arial" charset="0"/>
              </a:rPr>
              <a:t>Supone una desigualdad </a:t>
            </a:r>
            <a:r>
              <a:rPr lang="es-ES_tradnl" sz="3400" b="1" dirty="0">
                <a:latin typeface="Arial" charset="0"/>
              </a:rPr>
              <a:t>razonable y proporcionada</a:t>
            </a:r>
            <a:r>
              <a:rPr lang="es-ES_tradnl" sz="3400" dirty="0">
                <a:latin typeface="Arial" charset="0"/>
              </a:rPr>
              <a:t>: constitucional -art. 14 CE- según </a:t>
            </a:r>
            <a:r>
              <a:rPr lang="es-ES_tradnl" sz="3000" dirty="0">
                <a:latin typeface="Arial" charset="0"/>
                <a:hlinkClick r:id="rId3" action="ppaction://hlinksldjump"/>
              </a:rPr>
              <a:t>STC 14/1992, de 10 de febrero</a:t>
            </a:r>
            <a:r>
              <a:rPr lang="es-ES_tradnl" sz="3000" dirty="0">
                <a:latin typeface="Arial" charset="0"/>
              </a:rPr>
              <a:t>.</a:t>
            </a:r>
            <a:endParaRPr lang="es-ES_tradnl" sz="3400" dirty="0">
              <a:latin typeface="Arial" charset="0"/>
            </a:endParaRPr>
          </a:p>
        </p:txBody>
      </p:sp>
      <p:sp>
        <p:nvSpPr>
          <p:cNvPr id="22531"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22532"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009CF11-C7D9-405E-9DF7-DFC9851EB67C}" type="slidenum">
              <a:rPr lang="en-US" smtClean="0">
                <a:latin typeface="Times New Roman" charset="0"/>
              </a:rPr>
              <a:pPr/>
              <a:t>15</a:t>
            </a:fld>
            <a:endParaRPr lang="en-US">
              <a:latin typeface="Times New Roman" charset="0"/>
            </a:endParaRPr>
          </a:p>
        </p:txBody>
      </p:sp>
      <p:sp>
        <p:nvSpPr>
          <p:cNvPr id="12292" name="Rectangle 2"/>
          <p:cNvSpPr>
            <a:spLocks noGrp="1" noChangeArrowheads="1"/>
          </p:cNvSpPr>
          <p:nvPr>
            <p:ph type="title"/>
          </p:nvPr>
        </p:nvSpPr>
        <p:spPr>
          <a:xfrm>
            <a:off x="406400" y="228600"/>
            <a:ext cx="8737600" cy="1143000"/>
          </a:xfrm>
        </p:spPr>
        <p:txBody>
          <a:bodyPr>
            <a:normAutofit fontScale="90000"/>
          </a:bodyPr>
          <a:lstStyle/>
          <a:p>
            <a:pPr marL="762000" indent="-762000" eaLnBrk="1" fontAlgn="auto" hangingPunct="1">
              <a:spcAft>
                <a:spcPts val="0"/>
              </a:spcAft>
              <a:defRPr/>
            </a:pPr>
            <a:r>
              <a:rPr lang="es-ES" sz="3600" dirty="0"/>
              <a:t>4) Reclamación del saldo deudor</a:t>
            </a:r>
            <a:br>
              <a:rPr lang="es-ES" sz="3600" dirty="0"/>
            </a:br>
            <a:r>
              <a:rPr lang="es-ES_tradnl" sz="3600" dirty="0"/>
              <a:t>Pacto de liquidez</a:t>
            </a:r>
          </a:p>
        </p:txBody>
      </p:sp>
    </p:spTree>
    <p:extLst>
      <p:ext uri="{BB962C8B-B14F-4D97-AF65-F5344CB8AC3E}">
        <p14:creationId xmlns:p14="http://schemas.microsoft.com/office/powerpoint/2010/main" val="3934994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Rectangle 3"/>
          <p:cNvSpPr>
            <a:spLocks noGrp="1" noChangeArrowheads="1"/>
          </p:cNvSpPr>
          <p:nvPr>
            <p:ph idx="1"/>
          </p:nvPr>
        </p:nvSpPr>
        <p:spPr>
          <a:xfrm>
            <a:off x="685800" y="1643063"/>
            <a:ext cx="7958138" cy="4171950"/>
          </a:xfrm>
        </p:spPr>
        <p:txBody>
          <a:bodyPr>
            <a:noAutofit/>
          </a:bodyPr>
          <a:lstStyle/>
          <a:p>
            <a:pPr marL="365760" indent="-256032" eaLnBrk="1" fontAlgn="auto" hangingPunct="1">
              <a:lnSpc>
                <a:spcPct val="90000"/>
              </a:lnSpc>
              <a:spcAft>
                <a:spcPts val="0"/>
              </a:spcAft>
              <a:buFont typeface="Wingdings 3"/>
              <a:buChar char=""/>
              <a:defRPr/>
            </a:pPr>
            <a:r>
              <a:rPr lang="es-ES_tradnl" sz="2200" dirty="0"/>
              <a:t>El denominado "pacto de liquidez" -o "de liquidación"- es válido porque es un pacto procesal para acreditar uno de los requisitos procesales del despacho de ejecución, cual es la liquidez o determinación de la deuda, y, por consiguiente, para poder formular la reclamación judicial de la misma</a:t>
            </a:r>
          </a:p>
          <a:p>
            <a:pPr marL="621348" lvl="1" indent="-256032" eaLnBrk="1" fontAlgn="auto" hangingPunct="1">
              <a:lnSpc>
                <a:spcPct val="90000"/>
              </a:lnSpc>
              <a:spcAft>
                <a:spcPts val="0"/>
              </a:spcAft>
              <a:buFont typeface="Wingdings 3"/>
              <a:buChar char=""/>
              <a:defRPr/>
            </a:pPr>
            <a:r>
              <a:rPr lang="es-ES_tradnl" sz="1400" dirty="0"/>
              <a:t>-SS. 30 de abril y 2 de noviembre de 2.002, 7 de mayo de 2.003, 21 de julio y 4 de noviembre de 2.005; arts. 520.1, 550.1, 4º, 572.2 y 573.1, 3º LEC-.</a:t>
            </a:r>
          </a:p>
          <a:p>
            <a:pPr marL="365760" indent="-256032" eaLnBrk="1" fontAlgn="auto" hangingPunct="1">
              <a:lnSpc>
                <a:spcPct val="90000"/>
              </a:lnSpc>
              <a:spcAft>
                <a:spcPts val="0"/>
              </a:spcAft>
              <a:buFont typeface="Wingdings 3"/>
              <a:buChar char=""/>
              <a:defRPr/>
            </a:pPr>
            <a:r>
              <a:rPr lang="es-ES_tradnl" sz="2200" dirty="0"/>
              <a:t>Esta es la finalidad del pacto -despacho de ejecución- y, por lo tanto, no obsta a la impugnación de la cantidad expresada en la certificación bancaria mediante la oposición correspondiente y sin alterar las normas en materia de carga de prueba. </a:t>
            </a:r>
          </a:p>
          <a:p>
            <a:pPr marL="621348" lvl="1" indent="-256032" eaLnBrk="1" fontAlgn="auto" hangingPunct="1">
              <a:lnSpc>
                <a:spcPct val="90000"/>
              </a:lnSpc>
              <a:spcAft>
                <a:spcPts val="0"/>
              </a:spcAft>
              <a:buFont typeface="Wingdings 3"/>
              <a:buChar char=""/>
              <a:defRPr/>
            </a:pPr>
            <a:r>
              <a:rPr lang="es-ES_tradnl" sz="1400" dirty="0"/>
              <a:t>La previsión legal es clara y excusa de cualquier otra información contractual al respecto, y así lo vienen entendiendo los Tribunales, por lo que no se infringen los arts. 2.1,d), y 10.1,a) de la LGDC y U, ni su DA 1ª, apartado 14ª. </a:t>
            </a:r>
          </a:p>
        </p:txBody>
      </p:sp>
      <p:sp>
        <p:nvSpPr>
          <p:cNvPr id="22531"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22532"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009CF11-C7D9-405E-9DF7-DFC9851EB67C}" type="slidenum">
              <a:rPr lang="en-US" smtClean="0">
                <a:latin typeface="Times New Roman" charset="0"/>
              </a:rPr>
              <a:pPr/>
              <a:t>16</a:t>
            </a:fld>
            <a:endParaRPr lang="en-US">
              <a:latin typeface="Times New Roman" charset="0"/>
            </a:endParaRPr>
          </a:p>
        </p:txBody>
      </p:sp>
      <p:sp>
        <p:nvSpPr>
          <p:cNvPr id="12292" name="Rectangle 2"/>
          <p:cNvSpPr>
            <a:spLocks noGrp="1" noChangeArrowheads="1"/>
          </p:cNvSpPr>
          <p:nvPr>
            <p:ph type="title"/>
          </p:nvPr>
        </p:nvSpPr>
        <p:spPr>
          <a:xfrm>
            <a:off x="406400" y="228600"/>
            <a:ext cx="8737600" cy="1143000"/>
          </a:xfrm>
        </p:spPr>
        <p:txBody>
          <a:bodyPr>
            <a:normAutofit fontScale="90000"/>
          </a:bodyPr>
          <a:lstStyle/>
          <a:p>
            <a:pPr marL="762000" indent="-762000" eaLnBrk="1" fontAlgn="auto" hangingPunct="1">
              <a:spcAft>
                <a:spcPts val="0"/>
              </a:spcAft>
              <a:defRPr/>
            </a:pPr>
            <a:r>
              <a:rPr lang="es-ES" sz="3600" dirty="0"/>
              <a:t>4) Reclamación del saldo deudor</a:t>
            </a:r>
            <a:br>
              <a:rPr lang="es-ES" sz="3600" dirty="0"/>
            </a:br>
            <a:r>
              <a:rPr lang="es-ES_tradnl" sz="3600" dirty="0"/>
              <a:t>Pacto de liquidez  </a:t>
            </a:r>
            <a:br>
              <a:rPr lang="es-ES_tradnl" sz="3600" dirty="0"/>
            </a:br>
            <a:r>
              <a:rPr lang="es-ES_tradnl" sz="3600" dirty="0"/>
              <a:t>STS 16 diciembre 2009</a:t>
            </a:r>
          </a:p>
        </p:txBody>
      </p:sp>
    </p:spTree>
    <p:extLst>
      <p:ext uri="{BB962C8B-B14F-4D97-AF65-F5344CB8AC3E}">
        <p14:creationId xmlns:p14="http://schemas.microsoft.com/office/powerpoint/2010/main" val="3836544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428625" y="2000250"/>
            <a:ext cx="8229600" cy="4525963"/>
          </a:xfrm>
        </p:spPr>
        <p:txBody>
          <a:bodyPr/>
          <a:lstStyle/>
          <a:p>
            <a:pPr eaLnBrk="1" hangingPunct="1"/>
            <a:r>
              <a:rPr lang="es-ES"/>
              <a:t>El libramiento de pagaré en blanco para dotar de fuerza ejecutiva a una póliza de crédito</a:t>
            </a:r>
          </a:p>
          <a:p>
            <a:pPr lvl="1" eaLnBrk="1" hangingPunct="1"/>
            <a:r>
              <a:rPr lang="es-ES"/>
              <a:t>¿Constituye un fraude de ley?: </a:t>
            </a:r>
            <a:r>
              <a:rPr lang="es-ES" sz="1600"/>
              <a:t>SAP Alicante 13-XI-2001</a:t>
            </a:r>
          </a:p>
          <a:p>
            <a:pPr lvl="1" eaLnBrk="1" hangingPunct="1"/>
            <a:r>
              <a:rPr lang="es-ES"/>
              <a:t>¿Altera en detrimento del consumidor de forma importante el principio de equivalencia de las prestaciones en contra del art. 10 bis de la LGDCU? </a:t>
            </a:r>
          </a:p>
        </p:txBody>
      </p:sp>
      <p:sp>
        <p:nvSpPr>
          <p:cNvPr id="23555"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23556"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4FF4399-4B5A-4547-A2BD-BBB43432981E}" type="slidenum">
              <a:rPr lang="en-US" smtClean="0">
                <a:latin typeface="Times New Roman" charset="0"/>
              </a:rPr>
              <a:pPr/>
              <a:t>17</a:t>
            </a:fld>
            <a:endParaRPr lang="en-US">
              <a:latin typeface="Times New Roman" charset="0"/>
            </a:endParaRPr>
          </a:p>
        </p:txBody>
      </p:sp>
      <p:sp>
        <p:nvSpPr>
          <p:cNvPr id="13316" name="Rectangle 2"/>
          <p:cNvSpPr>
            <a:spLocks noGrp="1" noChangeArrowheads="1"/>
          </p:cNvSpPr>
          <p:nvPr>
            <p:ph type="title"/>
          </p:nvPr>
        </p:nvSpPr>
        <p:spPr>
          <a:xfrm>
            <a:off x="406400" y="228600"/>
            <a:ext cx="8737600" cy="1143000"/>
          </a:xfrm>
        </p:spPr>
        <p:txBody>
          <a:bodyPr>
            <a:normAutofit fontScale="90000"/>
          </a:bodyPr>
          <a:lstStyle/>
          <a:p>
            <a:pPr marL="762000" indent="-762000" eaLnBrk="1" fontAlgn="auto" hangingPunct="1">
              <a:spcAft>
                <a:spcPts val="0"/>
              </a:spcAft>
              <a:defRPr/>
            </a:pPr>
            <a:r>
              <a:rPr lang="es-ES" sz="3600" dirty="0"/>
              <a:t>4) Reclamación del saldo deudor</a:t>
            </a:r>
            <a:br>
              <a:rPr lang="es-ES" sz="3600" dirty="0"/>
            </a:br>
            <a:r>
              <a:rPr lang="es-ES" sz="3600" dirty="0"/>
              <a:t>Pagaré en blanco</a:t>
            </a:r>
          </a:p>
        </p:txBody>
      </p:sp>
    </p:spTree>
    <p:extLst>
      <p:ext uri="{BB962C8B-B14F-4D97-AF65-F5344CB8AC3E}">
        <p14:creationId xmlns:p14="http://schemas.microsoft.com/office/powerpoint/2010/main" val="1077247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20000"/>
          </a:bodyPr>
          <a:lstStyle/>
          <a:p>
            <a:r>
              <a:rPr lang="es-ES" dirty="0"/>
              <a:t>“La condición general de los contratos de préstamo concertados con consumidores, en la que se prevea la firma por el prestatario (y en su caso por fiador) de un pagaré, en garantía de aquel, en el que el importe por el que se presentará la demanda de juicio cambiario es complementado por el prestamista con base a la liquidación realizada unilateralmente por él, es abusiva y, por tanto, nula, no pudiendo ser tenida por incorporada al contrato de préstamo, y, por ende, conlleva la ineficacia de la declaración cambiaria.”</a:t>
            </a:r>
          </a:p>
        </p:txBody>
      </p:sp>
      <p:sp>
        <p:nvSpPr>
          <p:cNvPr id="4" name="Rectangle 2"/>
          <p:cNvSpPr>
            <a:spLocks noGrp="1" noChangeArrowheads="1"/>
          </p:cNvSpPr>
          <p:nvPr>
            <p:ph type="title"/>
          </p:nvPr>
        </p:nvSpPr>
        <p:spPr/>
        <p:txBody>
          <a:bodyPr>
            <a:normAutofit fontScale="90000"/>
          </a:bodyPr>
          <a:lstStyle/>
          <a:p>
            <a:pPr marL="762000" indent="-762000">
              <a:defRPr/>
            </a:pPr>
            <a:r>
              <a:rPr lang="es-ES" sz="3600" dirty="0"/>
              <a:t>4) Reclamación del saldo deudor</a:t>
            </a:r>
            <a:br>
              <a:rPr lang="es-ES" sz="3600" dirty="0"/>
            </a:br>
            <a:r>
              <a:rPr lang="es-ES" sz="3600" dirty="0"/>
              <a:t>Pagaré en blanco</a:t>
            </a:r>
            <a:br>
              <a:rPr lang="es-ES" sz="3600" dirty="0"/>
            </a:br>
            <a:r>
              <a:rPr lang="es-ES" sz="1800" dirty="0"/>
              <a:t>STS, Pleno, Sala de lo Civil, Madrid, núm. 466/2014, del 12 de septiembre de 2014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3"/>
          <p:cNvSpPr>
            <a:spLocks noGrp="1" noChangeArrowheads="1"/>
          </p:cNvSpPr>
          <p:nvPr>
            <p:ph type="subTitle" idx="1"/>
          </p:nvPr>
        </p:nvSpPr>
        <p:spPr>
          <a:xfrm>
            <a:off x="1428750" y="2857500"/>
            <a:ext cx="6400800" cy="1771650"/>
          </a:xfrm>
        </p:spPr>
        <p:txBody>
          <a:bodyPr>
            <a:normAutofit/>
          </a:bodyPr>
          <a:lstStyle/>
          <a:p>
            <a:pPr marR="0" algn="ctr" eaLnBrk="1" hangingPunct="1">
              <a:defRPr/>
            </a:pPr>
            <a:r>
              <a:rPr lang="es-ES_tradnl" sz="3200" b="1">
                <a:effectLst>
                  <a:outerShdw blurRad="38100" dist="38100" dir="2700000" algn="tl">
                    <a:srgbClr val="C0C0C0"/>
                  </a:outerShdw>
                </a:effectLst>
              </a:rPr>
              <a:t>Fin de la presentación</a:t>
            </a:r>
          </a:p>
          <a:p>
            <a:pPr marR="0" algn="ctr" eaLnBrk="1" hangingPunct="1">
              <a:defRPr/>
            </a:pPr>
            <a:r>
              <a:rPr lang="es-ES_tradnl" sz="2000"/>
              <a:t>Apertura de crédito</a:t>
            </a:r>
          </a:p>
          <a:p>
            <a:pPr marR="0" algn="ctr" eaLnBrk="1" hangingPunct="1">
              <a:defRPr/>
            </a:pPr>
            <a:r>
              <a:rPr lang="es-ES_tradnl" sz="900"/>
              <a:t>Fernando Zunzunegui</a:t>
            </a:r>
          </a:p>
        </p:txBody>
      </p:sp>
      <p:sp>
        <p:nvSpPr>
          <p:cNvPr id="14338" name="Rectangle 5"/>
          <p:cNvSpPr>
            <a:spLocks noGrp="1" noChangeArrowheads="1"/>
          </p:cNvSpPr>
          <p:nvPr>
            <p:ph type="ftr" sz="quarter" idx="11"/>
          </p:nvPr>
        </p:nvSpPr>
        <p:spPr/>
        <p:txBody>
          <a:bodyPr/>
          <a:lstStyle/>
          <a:p>
            <a:pPr>
              <a:defRPr/>
            </a:pPr>
            <a:r>
              <a:rPr lang="en-US"/>
              <a:t>FZ</a:t>
            </a:r>
          </a:p>
        </p:txBody>
      </p:sp>
      <p:sp>
        <p:nvSpPr>
          <p:cNvPr id="24580" name="Rectangle 6"/>
          <p:cNvSpPr>
            <a:spLocks noGrp="1" noChangeArrowheads="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D10D10B-81D2-4F22-8247-D4A6F1EF25FD}" type="slidenum">
              <a:rPr lang="en-US" smtClean="0">
                <a:latin typeface="Times New Roman" charset="0"/>
              </a:rPr>
              <a:pPr/>
              <a:t>19</a:t>
            </a:fld>
            <a:endParaRPr lang="en-US">
              <a:latin typeface="Times New Roman" charset="0"/>
            </a:endParaRPr>
          </a:p>
        </p:txBody>
      </p:sp>
    </p:spTree>
    <p:extLst>
      <p:ext uri="{BB962C8B-B14F-4D97-AF65-F5344CB8AC3E}">
        <p14:creationId xmlns:p14="http://schemas.microsoft.com/office/powerpoint/2010/main" val="2014226380"/>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891799" y="1772816"/>
            <a:ext cx="8229600" cy="4525962"/>
          </a:xfrm>
        </p:spPr>
        <p:txBody>
          <a:bodyPr/>
          <a:lstStyle/>
          <a:p>
            <a:pPr marL="609600" indent="-609600" eaLnBrk="1" hangingPunct="1">
              <a:buFont typeface="Wingdings" pitchFamily="2" charset="2"/>
              <a:buAutoNum type="arabicParenR"/>
            </a:pPr>
            <a:r>
              <a:rPr lang="es-ES" dirty="0"/>
              <a:t> Noción y clases</a:t>
            </a:r>
          </a:p>
          <a:p>
            <a:pPr marL="609600" indent="-609600" eaLnBrk="1" hangingPunct="1">
              <a:buFont typeface="Wingdings" pitchFamily="2" charset="2"/>
              <a:buAutoNum type="arabicParenR"/>
            </a:pPr>
            <a:r>
              <a:rPr lang="es-ES" dirty="0"/>
              <a:t> Caracteres</a:t>
            </a:r>
          </a:p>
          <a:p>
            <a:pPr marL="609600" indent="-609600" eaLnBrk="1" hangingPunct="1">
              <a:buFont typeface="Wingdings" pitchFamily="2" charset="2"/>
              <a:buAutoNum type="arabicParenR"/>
            </a:pPr>
            <a:r>
              <a:rPr lang="es-ES" dirty="0"/>
              <a:t> Contenido</a:t>
            </a:r>
          </a:p>
          <a:p>
            <a:pPr marL="609600" indent="-609600" eaLnBrk="1" hangingPunct="1">
              <a:buFont typeface="Wingdings" pitchFamily="2" charset="2"/>
              <a:buAutoNum type="arabicParenR"/>
            </a:pPr>
            <a:r>
              <a:rPr lang="es-ES" dirty="0"/>
              <a:t> Reclamación del saldo deudor</a:t>
            </a:r>
          </a:p>
        </p:txBody>
      </p:sp>
      <p:sp>
        <p:nvSpPr>
          <p:cNvPr id="10243"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10244"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D063816-003C-46EE-9C23-3AFC42DFDCB4}" type="slidenum">
              <a:rPr lang="en-US" smtClean="0">
                <a:latin typeface="Times New Roman" charset="0"/>
              </a:rPr>
              <a:pPr/>
              <a:t>2</a:t>
            </a:fld>
            <a:endParaRPr lang="en-US">
              <a:latin typeface="Times New Roman" charset="0"/>
            </a:endParaRPr>
          </a:p>
        </p:txBody>
      </p:sp>
      <p:sp>
        <p:nvSpPr>
          <p:cNvPr id="4100" name="Rectangle 2"/>
          <p:cNvSpPr>
            <a:spLocks noGrp="1" noChangeArrowheads="1"/>
          </p:cNvSpPr>
          <p:nvPr>
            <p:ph type="title"/>
          </p:nvPr>
        </p:nvSpPr>
        <p:spPr/>
        <p:txBody>
          <a:bodyPr>
            <a:normAutofit/>
          </a:bodyPr>
          <a:lstStyle/>
          <a:p>
            <a:pPr eaLnBrk="1" fontAlgn="auto" hangingPunct="1">
              <a:spcAft>
                <a:spcPts val="0"/>
              </a:spcAft>
              <a:defRPr/>
            </a:pPr>
            <a:r>
              <a:rPr lang="es-ES_tradnl" dirty="0"/>
              <a:t>Temas a tratar</a:t>
            </a:r>
            <a:endParaRPr lang="es-ES" dirty="0"/>
          </a:p>
        </p:txBody>
      </p:sp>
    </p:spTree>
    <p:extLst>
      <p:ext uri="{BB962C8B-B14F-4D97-AF65-F5344CB8AC3E}">
        <p14:creationId xmlns:p14="http://schemas.microsoft.com/office/powerpoint/2010/main" val="17807299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B1B1DE-E2C7-4158-86C1-9ECD55FA26B0}"/>
              </a:ext>
            </a:extLst>
          </p:cNvPr>
          <p:cNvSpPr>
            <a:spLocks noGrp="1"/>
          </p:cNvSpPr>
          <p:nvPr>
            <p:ph type="title"/>
          </p:nvPr>
        </p:nvSpPr>
        <p:spPr/>
        <p:txBody>
          <a:bodyPr>
            <a:normAutofit/>
          </a:bodyPr>
          <a:lstStyle/>
          <a:p>
            <a:r>
              <a:rPr lang="es-ES_tradnl" dirty="0"/>
              <a:t>STS 713/2018, 23</a:t>
            </a:r>
            <a:r>
              <a:rPr lang="es-ES" dirty="0"/>
              <a:t>/3/18</a:t>
            </a:r>
          </a:p>
        </p:txBody>
      </p:sp>
      <p:sp>
        <p:nvSpPr>
          <p:cNvPr id="3" name="Marcador de contenido 2">
            <a:extLst>
              <a:ext uri="{FF2B5EF4-FFF2-40B4-BE49-F238E27FC236}">
                <a16:creationId xmlns:a16="http://schemas.microsoft.com/office/drawing/2014/main" id="{F2AF993D-EF9F-4F3D-BC8B-3DAFEED5655F}"/>
              </a:ext>
            </a:extLst>
          </p:cNvPr>
          <p:cNvSpPr>
            <a:spLocks noGrp="1"/>
          </p:cNvSpPr>
          <p:nvPr>
            <p:ph idx="1"/>
          </p:nvPr>
        </p:nvSpPr>
        <p:spPr/>
        <p:txBody>
          <a:bodyPr/>
          <a:lstStyle/>
          <a:p>
            <a:r>
              <a:rPr lang="es-ES" dirty="0"/>
              <a:t>“En este contrato una entidad de crédito (acreditante) se obliga a poner a disposición de un cliente (acreditado) un determinado capital por un cierto plazo, en forma de límite máximo.”</a:t>
            </a:r>
          </a:p>
        </p:txBody>
      </p:sp>
    </p:spTree>
    <p:extLst>
      <p:ext uri="{BB962C8B-B14F-4D97-AF65-F5344CB8AC3E}">
        <p14:creationId xmlns:p14="http://schemas.microsoft.com/office/powerpoint/2010/main" val="2048080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a:xfrm>
            <a:off x="457200" y="2057400"/>
            <a:ext cx="8178800" cy="4171950"/>
          </a:xfrm>
        </p:spPr>
        <p:txBody>
          <a:bodyPr/>
          <a:lstStyle/>
          <a:p>
            <a:pPr eaLnBrk="1" hangingPunct="1"/>
            <a:r>
              <a:rPr lang="es-ES" dirty="0">
                <a:latin typeface="Arial" charset="0"/>
              </a:rPr>
              <a:t>"</a:t>
            </a:r>
            <a:r>
              <a:rPr lang="es-ES" i="1" dirty="0">
                <a:latin typeface="Arial" charset="0"/>
              </a:rPr>
              <a:t>contrato por el cual el banco se obliga, dentro del límite pactado y mediante una comisión que percibe del cliente, a poner a disposición de éste, y a medida de sus requerimientos, sumas de dinero o a realizar otras prestaciones que le permitan obtenerlo al cliente</a:t>
            </a:r>
            <a:r>
              <a:rPr lang="es-ES_tradnl" dirty="0">
                <a:latin typeface="Arial" charset="0"/>
              </a:rPr>
              <a:t>”</a:t>
            </a:r>
            <a:endParaRPr lang="es-ES" dirty="0">
              <a:latin typeface="Arial" charset="0"/>
            </a:endParaRPr>
          </a:p>
        </p:txBody>
      </p:sp>
      <p:sp>
        <p:nvSpPr>
          <p:cNvPr id="25603"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25604"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C41EA90-06D7-461B-AA37-FFFF2D8EA339}" type="slidenum">
              <a:rPr lang="en-US" smtClean="0">
                <a:latin typeface="Times New Roman" charset="0"/>
              </a:rPr>
              <a:pPr/>
              <a:t>21</a:t>
            </a:fld>
            <a:endParaRPr lang="en-US">
              <a:latin typeface="Times New Roman" charset="0"/>
            </a:endParaRPr>
          </a:p>
        </p:txBody>
      </p:sp>
      <p:sp>
        <p:nvSpPr>
          <p:cNvPr id="15364" name="Rectangle 2"/>
          <p:cNvSpPr>
            <a:spLocks noGrp="1" noChangeArrowheads="1"/>
          </p:cNvSpPr>
          <p:nvPr>
            <p:ph type="title"/>
          </p:nvPr>
        </p:nvSpPr>
        <p:spPr/>
        <p:txBody>
          <a:bodyPr>
            <a:normAutofit fontScale="90000"/>
          </a:bodyPr>
          <a:lstStyle/>
          <a:p>
            <a:pPr eaLnBrk="1" fontAlgn="auto" hangingPunct="1">
              <a:spcAft>
                <a:spcPts val="0"/>
              </a:spcAft>
              <a:defRPr/>
            </a:pPr>
            <a:r>
              <a:rPr lang="es-ES_tradnl" sz="3600"/>
              <a:t>STS 27-VI-1989, FD 3º:</a:t>
            </a:r>
            <a:br>
              <a:rPr lang="es-ES_tradnl" sz="3600"/>
            </a:br>
            <a:r>
              <a:rPr lang="es-ES_tradnl" sz="3600"/>
              <a:t>noción de apertura de crédito</a:t>
            </a:r>
            <a:endParaRPr lang="es-ES" sz="3600"/>
          </a:p>
        </p:txBody>
      </p:sp>
    </p:spTree>
    <p:extLst>
      <p:ext uri="{BB962C8B-B14F-4D97-AF65-F5344CB8AC3E}">
        <p14:creationId xmlns:p14="http://schemas.microsoft.com/office/powerpoint/2010/main" val="1110083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p:txBody>
          <a:bodyPr/>
          <a:lstStyle/>
          <a:p>
            <a:pPr eaLnBrk="1" hangingPunct="1"/>
            <a:endParaRPr lang="es-ES" dirty="0"/>
          </a:p>
          <a:p>
            <a:pPr eaLnBrk="1" hangingPunct="1"/>
            <a:r>
              <a:rPr lang="es-ES" dirty="0" err="1"/>
              <a:t>L'apertura</a:t>
            </a:r>
            <a:r>
              <a:rPr lang="es-ES" dirty="0"/>
              <a:t> di </a:t>
            </a:r>
            <a:r>
              <a:rPr lang="es-ES" dirty="0" err="1"/>
              <a:t>credito</a:t>
            </a:r>
            <a:r>
              <a:rPr lang="es-ES" dirty="0"/>
              <a:t> bancario è </a:t>
            </a:r>
            <a:r>
              <a:rPr lang="es-ES" dirty="0" err="1"/>
              <a:t>il</a:t>
            </a:r>
            <a:r>
              <a:rPr lang="es-ES" dirty="0"/>
              <a:t> </a:t>
            </a:r>
            <a:r>
              <a:rPr lang="es-ES" dirty="0" err="1"/>
              <a:t>contratto</a:t>
            </a:r>
            <a:r>
              <a:rPr lang="es-ES" dirty="0"/>
              <a:t> col </a:t>
            </a:r>
            <a:r>
              <a:rPr lang="es-ES" dirty="0" err="1"/>
              <a:t>quale</a:t>
            </a:r>
            <a:r>
              <a:rPr lang="es-ES" dirty="0"/>
              <a:t> la banca si </a:t>
            </a:r>
            <a:r>
              <a:rPr lang="es-ES" dirty="0" err="1"/>
              <a:t>obbliga</a:t>
            </a:r>
            <a:r>
              <a:rPr lang="es-ES" dirty="0"/>
              <a:t> a </a:t>
            </a:r>
            <a:r>
              <a:rPr lang="es-ES" dirty="0" err="1"/>
              <a:t>tenere</a:t>
            </a:r>
            <a:r>
              <a:rPr lang="es-ES" dirty="0"/>
              <a:t> a </a:t>
            </a:r>
            <a:r>
              <a:rPr lang="es-ES" dirty="0" err="1"/>
              <a:t>disposizione</a:t>
            </a:r>
            <a:r>
              <a:rPr lang="es-ES" dirty="0"/>
              <a:t> </a:t>
            </a:r>
            <a:r>
              <a:rPr lang="es-ES" dirty="0" err="1"/>
              <a:t>dell'altra</a:t>
            </a:r>
            <a:r>
              <a:rPr lang="es-ES" dirty="0"/>
              <a:t> parte una </a:t>
            </a:r>
            <a:r>
              <a:rPr lang="es-ES" dirty="0" err="1"/>
              <a:t>somma</a:t>
            </a:r>
            <a:r>
              <a:rPr lang="es-ES" dirty="0"/>
              <a:t> di </a:t>
            </a:r>
            <a:r>
              <a:rPr lang="es-ES" dirty="0" err="1"/>
              <a:t>danaro</a:t>
            </a:r>
            <a:r>
              <a:rPr lang="es-ES" dirty="0"/>
              <a:t> per un dato periodo di tempo o a tempo </a:t>
            </a:r>
            <a:r>
              <a:rPr lang="es-ES" dirty="0" err="1"/>
              <a:t>indeterminato</a:t>
            </a:r>
            <a:r>
              <a:rPr lang="es-ES" dirty="0"/>
              <a:t>. </a:t>
            </a:r>
          </a:p>
        </p:txBody>
      </p:sp>
      <p:sp>
        <p:nvSpPr>
          <p:cNvPr id="26627"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26628"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25D4153-51BF-4BD4-AB3D-6B3BAECB8764}" type="slidenum">
              <a:rPr lang="en-US" smtClean="0">
                <a:latin typeface="Times New Roman" charset="0"/>
              </a:rPr>
              <a:pPr/>
              <a:t>22</a:t>
            </a:fld>
            <a:endParaRPr lang="en-US">
              <a:latin typeface="Times New Roman" charset="0"/>
            </a:endParaRPr>
          </a:p>
        </p:txBody>
      </p:sp>
      <p:sp>
        <p:nvSpPr>
          <p:cNvPr id="16388" name="Rectangle 2"/>
          <p:cNvSpPr>
            <a:spLocks noGrp="1" noChangeArrowheads="1"/>
          </p:cNvSpPr>
          <p:nvPr>
            <p:ph type="title"/>
          </p:nvPr>
        </p:nvSpPr>
        <p:spPr/>
        <p:txBody>
          <a:bodyPr/>
          <a:lstStyle/>
          <a:p>
            <a:pPr eaLnBrk="1" fontAlgn="auto" hangingPunct="1">
              <a:spcAft>
                <a:spcPts val="0"/>
              </a:spcAft>
              <a:defRPr/>
            </a:pPr>
            <a:r>
              <a:rPr lang="es-ES"/>
              <a:t>Art. 1842 Nozione</a:t>
            </a:r>
          </a:p>
        </p:txBody>
      </p:sp>
    </p:spTree>
    <p:extLst>
      <p:ext uri="{BB962C8B-B14F-4D97-AF65-F5344CB8AC3E}">
        <p14:creationId xmlns:p14="http://schemas.microsoft.com/office/powerpoint/2010/main" val="1036150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a:xfrm>
            <a:off x="457200" y="2057400"/>
            <a:ext cx="8178800" cy="4171950"/>
          </a:xfrm>
        </p:spPr>
        <p:txBody>
          <a:bodyPr/>
          <a:lstStyle/>
          <a:p>
            <a:pPr eaLnBrk="1" hangingPunct="1">
              <a:lnSpc>
                <a:spcPct val="90000"/>
              </a:lnSpc>
            </a:pPr>
            <a:r>
              <a:rPr lang="es-ES_tradnl">
                <a:latin typeface="Arial" charset="0"/>
              </a:rPr>
              <a:t>“</a:t>
            </a:r>
            <a:r>
              <a:rPr lang="es-ES" i="1">
                <a:latin typeface="Arial" charset="0"/>
              </a:rPr>
              <a:t>contrato, de carácter consensual y bilateral, no puede ser confundido con el contrato de préstamo regulado en los arts. 1753 a 1757 CC y 311 y ss. CCom. de naturaleza real, que se perfecciona por la entrega de la cosa prestada, y unilateral por cuanto de él sólo surgen obligaciones para uno de los contratantes, el prestatario</a:t>
            </a:r>
            <a:r>
              <a:rPr lang="es-ES">
                <a:latin typeface="Arial" charset="0"/>
              </a:rPr>
              <a:t>.</a:t>
            </a:r>
            <a:r>
              <a:rPr lang="es-ES_tradnl">
                <a:latin typeface="Arial" charset="0"/>
              </a:rPr>
              <a:t>”</a:t>
            </a:r>
            <a:endParaRPr lang="es-ES">
              <a:latin typeface="Arial" charset="0"/>
            </a:endParaRPr>
          </a:p>
        </p:txBody>
      </p:sp>
      <p:sp>
        <p:nvSpPr>
          <p:cNvPr id="27651"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27652"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FC27478-79FD-4226-9EEE-F292F0B81668}" type="slidenum">
              <a:rPr lang="en-US" smtClean="0">
                <a:latin typeface="Times New Roman" charset="0"/>
              </a:rPr>
              <a:pPr/>
              <a:t>23</a:t>
            </a:fld>
            <a:endParaRPr lang="en-US">
              <a:latin typeface="Times New Roman" charset="0"/>
            </a:endParaRPr>
          </a:p>
        </p:txBody>
      </p:sp>
      <p:sp>
        <p:nvSpPr>
          <p:cNvPr id="17412" name="Rectangle 2"/>
          <p:cNvSpPr>
            <a:spLocks noGrp="1" noChangeArrowheads="1"/>
          </p:cNvSpPr>
          <p:nvPr>
            <p:ph type="title"/>
          </p:nvPr>
        </p:nvSpPr>
        <p:spPr/>
        <p:txBody>
          <a:bodyPr>
            <a:normAutofit fontScale="90000"/>
          </a:bodyPr>
          <a:lstStyle/>
          <a:p>
            <a:pPr eaLnBrk="1" fontAlgn="auto" hangingPunct="1">
              <a:spcAft>
                <a:spcPts val="0"/>
              </a:spcAft>
              <a:defRPr/>
            </a:pPr>
            <a:r>
              <a:rPr lang="es-ES_tradnl" sz="3600"/>
              <a:t>STS 27-VI-1989, FD 3º: naturaleza apertura de crédito</a:t>
            </a:r>
            <a:endParaRPr lang="es-ES" sz="3600"/>
          </a:p>
        </p:txBody>
      </p:sp>
      <p:sp>
        <p:nvSpPr>
          <p:cNvPr id="7" name="6 Botón de acción: Volver">
            <a:hlinkClick r:id="rId3" action="ppaction://hlinksldjump" highlightClick="1"/>
          </p:cNvPr>
          <p:cNvSpPr/>
          <p:nvPr/>
        </p:nvSpPr>
        <p:spPr>
          <a:xfrm>
            <a:off x="8244408" y="6237312"/>
            <a:ext cx="504056" cy="432048"/>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2908988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00034" y="1214422"/>
            <a:ext cx="8229600" cy="4525962"/>
          </a:xfrm>
        </p:spPr>
        <p:txBody>
          <a:bodyPr/>
          <a:lstStyle/>
          <a:p>
            <a:pPr>
              <a:buNone/>
            </a:pPr>
            <a:r>
              <a:rPr lang="es-ES_tradnl" sz="2400" dirty="0"/>
              <a:t>			</a:t>
            </a:r>
          </a:p>
          <a:p>
            <a:r>
              <a:rPr lang="es-ES_tradnl" sz="2400" dirty="0"/>
              <a:t>La distinción entre uno y otra se ha consolidado en la jurisprudencia. La póliza (</a:t>
            </a:r>
            <a:r>
              <a:rPr lang="es-ES_tradnl" sz="2400" dirty="0" err="1"/>
              <a:t>rectius</a:t>
            </a:r>
            <a:r>
              <a:rPr lang="es-ES_tradnl" sz="2400" dirty="0"/>
              <a:t>, el contrato) de préstamo es aquel contrato real que ha tenido por objeto la entrega de una cantidad dineraria por el prestamista y se constituye la obligación del prestatario de devolver dicha cantidad con los intereses convencionales y moratorios pactados.</a:t>
            </a:r>
          </a:p>
          <a:p>
            <a:endParaRPr lang="es-ES_tradnl" sz="2400" dirty="0"/>
          </a:p>
        </p:txBody>
      </p:sp>
      <p:sp>
        <p:nvSpPr>
          <p:cNvPr id="3" name="2 Título"/>
          <p:cNvSpPr>
            <a:spLocks noGrp="1"/>
          </p:cNvSpPr>
          <p:nvPr>
            <p:ph type="title"/>
          </p:nvPr>
        </p:nvSpPr>
        <p:spPr/>
        <p:txBody>
          <a:bodyPr/>
          <a:lstStyle/>
          <a:p>
            <a:r>
              <a:rPr lang="es-ES_tradnl" dirty="0"/>
              <a:t>STS 25 febrero 2009</a:t>
            </a:r>
          </a:p>
        </p:txBody>
      </p:sp>
      <p:sp>
        <p:nvSpPr>
          <p:cNvPr id="4" name="3 Marcador de pie de página"/>
          <p:cNvSpPr>
            <a:spLocks noGrp="1"/>
          </p:cNvSpPr>
          <p:nvPr>
            <p:ph type="ftr" sz="quarter" idx="11"/>
          </p:nvPr>
        </p:nvSpPr>
        <p:spPr/>
        <p:txBody>
          <a:bodyPr/>
          <a:lstStyle/>
          <a:p>
            <a:pPr>
              <a:defRPr/>
            </a:pPr>
            <a:r>
              <a:rPr lang="en-US"/>
              <a:t>FZ</a:t>
            </a:r>
          </a:p>
        </p:txBody>
      </p:sp>
      <p:sp>
        <p:nvSpPr>
          <p:cNvPr id="5" name="4 Marcador de número de diapositiva"/>
          <p:cNvSpPr>
            <a:spLocks noGrp="1"/>
          </p:cNvSpPr>
          <p:nvPr>
            <p:ph type="sldNum" sz="quarter" idx="12"/>
          </p:nvPr>
        </p:nvSpPr>
        <p:spPr/>
        <p:txBody>
          <a:bodyPr/>
          <a:lstStyle/>
          <a:p>
            <a:pPr>
              <a:defRPr/>
            </a:pPr>
            <a:fld id="{2F99DA4B-DCC0-4C02-AA3B-542C2F2478B7}" type="slidenum">
              <a:rPr lang="en-US" smtClean="0"/>
              <a:pPr>
                <a:defRPr/>
              </a:pPr>
              <a:t>24</a:t>
            </a:fld>
            <a:endParaRPr lang="en-US"/>
          </a:p>
        </p:txBody>
      </p:sp>
      <p:sp>
        <p:nvSpPr>
          <p:cNvPr id="7" name="6 Botón de acción: Volver">
            <a:hlinkClick r:id="rId2" action="ppaction://hlinksldjump" highlightClick="1"/>
          </p:cNvPr>
          <p:cNvSpPr/>
          <p:nvPr/>
        </p:nvSpPr>
        <p:spPr>
          <a:xfrm>
            <a:off x="8244408" y="6309320"/>
            <a:ext cx="576064"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991538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a:xfrm>
            <a:off x="428625" y="1643063"/>
            <a:ext cx="8229600" cy="4525962"/>
          </a:xfrm>
        </p:spPr>
        <p:txBody>
          <a:bodyPr/>
          <a:lstStyle/>
          <a:p>
            <a:pPr eaLnBrk="1" hangingPunct="1">
              <a:lnSpc>
                <a:spcPct val="80000"/>
              </a:lnSpc>
            </a:pPr>
            <a:r>
              <a:rPr lang="es-ES" sz="2800">
                <a:latin typeface="Arial" charset="0"/>
              </a:rPr>
              <a:t>“en la póliza de préstamo, verdadero contrato real de préstamo dinerario, la cantidad queda determinada desde la fecha misma del contrato en que se ha entregado el dinero y con una simple operación aritmética se sabe, con exactitud, el saldo deudor. </a:t>
            </a:r>
          </a:p>
          <a:p>
            <a:pPr eaLnBrk="1" hangingPunct="1">
              <a:lnSpc>
                <a:spcPct val="80000"/>
              </a:lnSpc>
            </a:pPr>
            <a:r>
              <a:rPr lang="es-ES" sz="2800">
                <a:latin typeface="Arial" charset="0"/>
              </a:rPr>
              <a:t>En la póliza de crédito, la entidad crediticia sólo puede conocer el saldo deudor tras la práctica de una liquidación, ya que en la cuenta se hacen extracciones e ingresos que lo aumentan o disminuyen; por ello, la cantidad queda determinada en la fecha de la liquidación.“</a:t>
            </a:r>
            <a:r>
              <a:rPr lang="es-ES" sz="800">
                <a:latin typeface="Arial" charset="0"/>
              </a:rPr>
              <a:t> </a:t>
            </a:r>
          </a:p>
        </p:txBody>
      </p:sp>
      <p:sp>
        <p:nvSpPr>
          <p:cNvPr id="28675"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28676"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61E35A5-1BFB-4BCC-8593-44A8E806484C}" type="slidenum">
              <a:rPr lang="en-US" smtClean="0">
                <a:latin typeface="Times New Roman" charset="0"/>
              </a:rPr>
              <a:pPr/>
              <a:t>25</a:t>
            </a:fld>
            <a:endParaRPr lang="en-US">
              <a:latin typeface="Times New Roman" charset="0"/>
            </a:endParaRPr>
          </a:p>
        </p:txBody>
      </p:sp>
      <p:sp>
        <p:nvSpPr>
          <p:cNvPr id="18436" name="Rectangle 2"/>
          <p:cNvSpPr>
            <a:spLocks noGrp="1" noChangeArrowheads="1"/>
          </p:cNvSpPr>
          <p:nvPr>
            <p:ph type="title"/>
          </p:nvPr>
        </p:nvSpPr>
        <p:spPr/>
        <p:txBody>
          <a:bodyPr/>
          <a:lstStyle/>
          <a:p>
            <a:pPr eaLnBrk="1" fontAlgn="auto" hangingPunct="1">
              <a:spcAft>
                <a:spcPts val="0"/>
              </a:spcAft>
              <a:defRPr/>
            </a:pPr>
            <a:r>
              <a:rPr lang="es-ES" sz="2800"/>
              <a:t>STS 2-XI-2002:</a:t>
            </a:r>
            <a:r>
              <a:rPr lang="es-ES" sz="3600"/>
              <a:t> </a:t>
            </a:r>
            <a:r>
              <a:rPr lang="es-ES" sz="2800"/>
              <a:t>Preferencia entre una póliza de préstamo y una de crédito</a:t>
            </a:r>
          </a:p>
        </p:txBody>
      </p:sp>
      <p:sp>
        <p:nvSpPr>
          <p:cNvPr id="7" name="6 Botón de acción: Volver">
            <a:hlinkClick r:id="rId3" action="ppaction://hlinksldjump" highlightClick="1"/>
          </p:cNvPr>
          <p:cNvSpPr/>
          <p:nvPr/>
        </p:nvSpPr>
        <p:spPr>
          <a:xfrm>
            <a:off x="8244408" y="6309320"/>
            <a:ext cx="576064"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9460483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p:txBody>
          <a:bodyPr/>
          <a:lstStyle/>
          <a:p>
            <a:pPr lvl="1" algn="just" eaLnBrk="1" hangingPunct="1">
              <a:lnSpc>
                <a:spcPct val="90000"/>
              </a:lnSpc>
              <a:buFont typeface="Wingdings" pitchFamily="2" charset="2"/>
              <a:buNone/>
            </a:pPr>
            <a:r>
              <a:rPr lang="es-ES_tradnl">
                <a:latin typeface="Arial" charset="0"/>
              </a:rPr>
              <a:t>	“	</a:t>
            </a:r>
            <a:r>
              <a:rPr lang="es-ES" i="1">
                <a:latin typeface="Arial" charset="0"/>
              </a:rPr>
              <a:t>Corresponderán principalmente a la índole de estas compañías las operaciones siguientes:</a:t>
            </a:r>
            <a:endParaRPr lang="es-ES_tradnl" i="1">
              <a:latin typeface="Arial" charset="0"/>
            </a:endParaRPr>
          </a:p>
          <a:p>
            <a:pPr lvl="1" algn="just" eaLnBrk="1" hangingPunct="1">
              <a:lnSpc>
                <a:spcPct val="90000"/>
              </a:lnSpc>
              <a:buFont typeface="Wingdings" pitchFamily="2" charset="2"/>
              <a:buNone/>
            </a:pPr>
            <a:r>
              <a:rPr lang="es-ES_tradnl" i="1">
                <a:latin typeface="Arial" charset="0"/>
              </a:rPr>
              <a:t>...</a:t>
            </a:r>
          </a:p>
          <a:p>
            <a:pPr lvl="1" algn="just" eaLnBrk="1" hangingPunct="1">
              <a:lnSpc>
                <a:spcPct val="90000"/>
              </a:lnSpc>
              <a:buFont typeface="Wingdings" pitchFamily="2" charset="2"/>
              <a:buNone/>
            </a:pPr>
            <a:r>
              <a:rPr lang="es-ES_tradnl" i="1">
                <a:latin typeface="Arial" charset="0"/>
              </a:rPr>
              <a:t>	</a:t>
            </a:r>
            <a:r>
              <a:rPr lang="es-ES" i="1">
                <a:latin typeface="Arial" charset="0"/>
              </a:rPr>
              <a:t>7ª) Prestar sobre efectos públicos, acciones u obligaciones, géneros, frutos, cosechas, fincas, fábricas, buques y sus cargamentos, y otros valores, y abrir créditos en cuenta corriente, recibiendo en garantía efectos  de igual clase.</a:t>
            </a:r>
            <a:r>
              <a:rPr lang="es-ES_tradnl" i="1">
                <a:latin typeface="Arial" charset="0"/>
              </a:rPr>
              <a:t>”</a:t>
            </a:r>
            <a:endParaRPr lang="es-ES" i="1">
              <a:latin typeface="Arial" charset="0"/>
            </a:endParaRPr>
          </a:p>
        </p:txBody>
      </p:sp>
      <p:sp>
        <p:nvSpPr>
          <p:cNvPr id="29699"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29700"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D659B25-74E8-4BDF-8924-E52CDD85792C}" type="slidenum">
              <a:rPr lang="en-US" smtClean="0">
                <a:latin typeface="Times New Roman" charset="0"/>
              </a:rPr>
              <a:pPr/>
              <a:t>26</a:t>
            </a:fld>
            <a:endParaRPr lang="en-US">
              <a:latin typeface="Times New Roman" charset="0"/>
            </a:endParaRPr>
          </a:p>
        </p:txBody>
      </p:sp>
      <p:sp>
        <p:nvSpPr>
          <p:cNvPr id="19460" name="Rectangle 2"/>
          <p:cNvSpPr>
            <a:spLocks noGrp="1" noChangeArrowheads="1"/>
          </p:cNvSpPr>
          <p:nvPr>
            <p:ph type="title"/>
          </p:nvPr>
        </p:nvSpPr>
        <p:spPr/>
        <p:txBody>
          <a:bodyPr/>
          <a:lstStyle/>
          <a:p>
            <a:pPr eaLnBrk="1" fontAlgn="auto" hangingPunct="1">
              <a:spcAft>
                <a:spcPts val="0"/>
              </a:spcAft>
              <a:defRPr/>
            </a:pPr>
            <a:r>
              <a:rPr lang="es-ES" sz="1800"/>
              <a:t>De las reglas especiales de las compañías de crédito</a:t>
            </a:r>
            <a:br>
              <a:rPr lang="es-ES" sz="1800"/>
            </a:br>
            <a:r>
              <a:rPr lang="es-ES" sz="3600"/>
              <a:t>Artículo 175</a:t>
            </a:r>
          </a:p>
        </p:txBody>
      </p:sp>
      <p:sp>
        <p:nvSpPr>
          <p:cNvPr id="2" name="1 Botón de acción: Volver">
            <a:hlinkClick r:id="rId3" action="ppaction://hlinksldjump" highlightClick="1"/>
          </p:cNvPr>
          <p:cNvSpPr/>
          <p:nvPr/>
        </p:nvSpPr>
        <p:spPr>
          <a:xfrm>
            <a:off x="8244408" y="6309320"/>
            <a:ext cx="576064"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5659185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t>Artículo 1. Contrato de crédito al consumo.</a:t>
            </a:r>
          </a:p>
        </p:txBody>
      </p:sp>
      <p:sp>
        <p:nvSpPr>
          <p:cNvPr id="3" name="2 Marcador de contenido"/>
          <p:cNvSpPr>
            <a:spLocks noGrp="1"/>
          </p:cNvSpPr>
          <p:nvPr>
            <p:ph idx="1"/>
          </p:nvPr>
        </p:nvSpPr>
        <p:spPr>
          <a:xfrm>
            <a:off x="1043608" y="1600200"/>
            <a:ext cx="7643192" cy="4525963"/>
          </a:xfrm>
        </p:spPr>
        <p:txBody>
          <a:bodyPr/>
          <a:lstStyle/>
          <a:p>
            <a:pPr marL="0" indent="0">
              <a:buNone/>
            </a:pPr>
            <a:r>
              <a:rPr lang="es-ES" dirty="0"/>
              <a:t>1. Por el contrato de crédito al consumo un prestamista concede o se compromete a conceder a un consumidor un crédito bajo la forma de pago aplazado, préstamo, apertura de crédito o cualquier medio equivalente de financiación.</a:t>
            </a:r>
          </a:p>
        </p:txBody>
      </p:sp>
      <p:sp>
        <p:nvSpPr>
          <p:cNvPr id="4" name="3 Botón de acción: Volver">
            <a:hlinkClick r:id="rId2" action="ppaction://hlinksldjump" highlightClick="1"/>
          </p:cNvPr>
          <p:cNvSpPr/>
          <p:nvPr/>
        </p:nvSpPr>
        <p:spPr>
          <a:xfrm>
            <a:off x="8244408" y="6237312"/>
            <a:ext cx="576064" cy="504056"/>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1605005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p:txBody>
          <a:bodyPr/>
          <a:lstStyle/>
          <a:p>
            <a:pPr eaLnBrk="1" hangingPunct="1">
              <a:lnSpc>
                <a:spcPct val="90000"/>
              </a:lnSpc>
            </a:pPr>
            <a:r>
              <a:rPr lang="es-ES_tradnl" sz="2800" i="1" dirty="0">
                <a:latin typeface="Arial" charset="0"/>
              </a:rPr>
              <a:t>“</a:t>
            </a:r>
            <a:r>
              <a:rPr lang="es-ES" sz="2800" i="1" dirty="0">
                <a:latin typeface="Arial" charset="0"/>
              </a:rPr>
              <a:t>Lo dispuesto en esta sección será también aplicable a las cuentas corrientes de crédito abiertas por entidades de crédito cuando se hubiere convenido que la cantidad exigible en caso de ejecución será la especificada en certificación expedida por la entidad acreedora, en cuyo caso, además de los documentos contemplados en el artículo anterior, se entregará la mencionada certificación acompañada del documento fehaciente a que se refiere el art. 1435 LEC [actual 573.1].</a:t>
            </a:r>
            <a:r>
              <a:rPr lang="es-ES_tradnl" sz="2800" i="1" dirty="0">
                <a:latin typeface="Arial" charset="0"/>
              </a:rPr>
              <a:t>”</a:t>
            </a:r>
            <a:endParaRPr lang="es-ES" sz="2800" i="1" dirty="0">
              <a:latin typeface="Arial" charset="0"/>
            </a:endParaRPr>
          </a:p>
        </p:txBody>
      </p:sp>
      <p:sp>
        <p:nvSpPr>
          <p:cNvPr id="30723"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30724"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85EF744-EC0C-4EA2-BE3E-C5E25A4CFFB9}" type="slidenum">
              <a:rPr lang="en-US" smtClean="0">
                <a:latin typeface="Times New Roman" charset="0"/>
              </a:rPr>
              <a:pPr/>
              <a:t>28</a:t>
            </a:fld>
            <a:endParaRPr lang="en-US" dirty="0">
              <a:latin typeface="Times New Roman" charset="0"/>
            </a:endParaRPr>
          </a:p>
        </p:txBody>
      </p:sp>
      <p:sp>
        <p:nvSpPr>
          <p:cNvPr id="20484" name="Rectangle 2"/>
          <p:cNvSpPr>
            <a:spLocks noGrp="1" noChangeArrowheads="1"/>
          </p:cNvSpPr>
          <p:nvPr>
            <p:ph type="title"/>
          </p:nvPr>
        </p:nvSpPr>
        <p:spPr/>
        <p:txBody>
          <a:bodyPr/>
          <a:lstStyle/>
          <a:p>
            <a:pPr eaLnBrk="1" fontAlgn="auto" hangingPunct="1">
              <a:spcAft>
                <a:spcPts val="0"/>
              </a:spcAft>
              <a:defRPr/>
            </a:pPr>
            <a:r>
              <a:rPr lang="es-ES" sz="2400"/>
              <a:t>De los préstamos con garantía de valores</a:t>
            </a:r>
            <a:br>
              <a:rPr lang="es-ES_tradnl" sz="2400"/>
            </a:br>
            <a:r>
              <a:rPr lang="es-ES" sz="3600"/>
              <a:t>Artículo 323</a:t>
            </a:r>
          </a:p>
        </p:txBody>
      </p:sp>
      <p:sp>
        <p:nvSpPr>
          <p:cNvPr id="7" name="6 Botón de acción: Volver">
            <a:hlinkClick r:id="rId3" action="ppaction://hlinksldjump" highlightClick="1"/>
          </p:cNvPr>
          <p:cNvSpPr/>
          <p:nvPr/>
        </p:nvSpPr>
        <p:spPr>
          <a:xfrm>
            <a:off x="8316416" y="6309320"/>
            <a:ext cx="504056"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6584531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609600" y="1981200"/>
            <a:ext cx="8178800" cy="4171950"/>
          </a:xfrm>
        </p:spPr>
        <p:txBody>
          <a:bodyPr/>
          <a:lstStyle/>
          <a:p>
            <a:pPr eaLnBrk="1" hangingPunct="1">
              <a:lnSpc>
                <a:spcPct val="90000"/>
              </a:lnSpc>
              <a:buFont typeface="Wingdings" pitchFamily="2" charset="2"/>
              <a:buNone/>
            </a:pPr>
            <a:r>
              <a:rPr lang="es-ES_tradnl" sz="2000" i="1">
                <a:solidFill>
                  <a:srgbClr val="000000"/>
                </a:solidFill>
                <a:latin typeface="Arial" charset="0"/>
              </a:rPr>
              <a:t>	</a:t>
            </a:r>
            <a:r>
              <a:rPr lang="es-ES_tradnl" sz="2000" i="1">
                <a:latin typeface="Arial" charset="0"/>
              </a:rPr>
              <a:t>“</a:t>
            </a:r>
            <a:r>
              <a:rPr lang="es-ES" sz="2000" i="1">
                <a:latin typeface="Arial" charset="0"/>
              </a:rPr>
              <a:t>Podrá constituirse hipoteca en garantía de cuentas corrientes de crédito, determinándose en la escritura la cantidad máxima de que responda la finca y el plazo de duración, haciendo constar si éste es o no prorrogable; y, caso de serlo, la prórroga posible y los plazos de liquidación de la cuenta.</a:t>
            </a:r>
            <a:r>
              <a:rPr lang="es-ES_tradnl" sz="2000" i="1">
                <a:latin typeface="Arial" charset="0"/>
              </a:rPr>
              <a:t>..</a:t>
            </a:r>
          </a:p>
          <a:p>
            <a:pPr eaLnBrk="1" hangingPunct="1">
              <a:lnSpc>
                <a:spcPct val="90000"/>
              </a:lnSpc>
              <a:buFont typeface="Wingdings" pitchFamily="2" charset="2"/>
              <a:buNone/>
            </a:pPr>
            <a:r>
              <a:rPr lang="es-ES_tradnl" sz="2000" i="1">
                <a:latin typeface="Arial" charset="0"/>
              </a:rPr>
              <a:t>	</a:t>
            </a:r>
            <a:r>
              <a:rPr lang="es-ES" sz="2000" i="1">
                <a:latin typeface="Arial" charset="0"/>
              </a:rPr>
              <a:t>No obstante, en las cuentas corrientes abiertas por los Bancos, Cajas de ahorros y Sociedades de crédito debidamente autorizadas podrá convenirse que, a los efectos de proceder ejecutivamente, el saldo puede acreditarse mediante una certificación de la Entidad acreedora. En este caso, para proceder a la ejecución, se notificará, judicial o notarialmente, al deudor un extracto de la cuenta, pudiendo éste alegar en la misma forma, dentro de los ocho días siguientes, error o falsedad.</a:t>
            </a:r>
            <a:r>
              <a:rPr lang="es-ES_tradnl" sz="2000" i="1">
                <a:latin typeface="Arial" charset="0"/>
              </a:rPr>
              <a:t>”</a:t>
            </a:r>
            <a:endParaRPr lang="es-ES" sz="2000" i="1">
              <a:latin typeface="Arial" charset="0"/>
            </a:endParaRPr>
          </a:p>
          <a:p>
            <a:pPr lvl="2" algn="just" eaLnBrk="1" hangingPunct="1">
              <a:lnSpc>
                <a:spcPct val="90000"/>
              </a:lnSpc>
            </a:pPr>
            <a:endParaRPr lang="es-ES" sz="2000" i="1">
              <a:latin typeface="Arial" charset="0"/>
            </a:endParaRPr>
          </a:p>
        </p:txBody>
      </p:sp>
      <p:sp>
        <p:nvSpPr>
          <p:cNvPr id="31747"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31748"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B9467EF-C7E3-4F0A-90BA-A85026FC061C}" type="slidenum">
              <a:rPr lang="en-US" smtClean="0">
                <a:latin typeface="Times New Roman" charset="0"/>
              </a:rPr>
              <a:pPr/>
              <a:t>29</a:t>
            </a:fld>
            <a:endParaRPr lang="en-US">
              <a:latin typeface="Times New Roman" charset="0"/>
            </a:endParaRPr>
          </a:p>
        </p:txBody>
      </p:sp>
      <p:sp>
        <p:nvSpPr>
          <p:cNvPr id="21508" name="Rectangle 2"/>
          <p:cNvSpPr>
            <a:spLocks noGrp="1" noChangeArrowheads="1"/>
          </p:cNvSpPr>
          <p:nvPr>
            <p:ph type="title"/>
          </p:nvPr>
        </p:nvSpPr>
        <p:spPr/>
        <p:txBody>
          <a:bodyPr/>
          <a:lstStyle/>
          <a:p>
            <a:pPr eaLnBrk="1" fontAlgn="auto" hangingPunct="1">
              <a:spcAft>
                <a:spcPts val="0"/>
              </a:spcAft>
              <a:defRPr/>
            </a:pPr>
            <a:r>
              <a:rPr lang="es-ES" sz="3600"/>
              <a:t>Artículo 153</a:t>
            </a:r>
            <a:r>
              <a:rPr lang="es-ES_tradnl" sz="3600"/>
              <a:t> Ley Hipotecaria</a:t>
            </a:r>
            <a:endParaRPr lang="es-ES" sz="3600"/>
          </a:p>
        </p:txBody>
      </p:sp>
      <p:sp>
        <p:nvSpPr>
          <p:cNvPr id="7" name="6 Botón de acción: Volver">
            <a:hlinkClick r:id="rId3" action="ppaction://hlinksldjump" highlightClick="1"/>
          </p:cNvPr>
          <p:cNvSpPr/>
          <p:nvPr/>
        </p:nvSpPr>
        <p:spPr>
          <a:xfrm>
            <a:off x="8316416" y="6309320"/>
            <a:ext cx="504056"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890420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a:defRPr/>
            </a:pPr>
            <a:r>
              <a:rPr lang="es-ES" dirty="0"/>
              <a:t>1) Noción y clases: operación activa</a:t>
            </a:r>
          </a:p>
        </p:txBody>
      </p:sp>
      <p:sp>
        <p:nvSpPr>
          <p:cNvPr id="11267" name="3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11268" name="4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1500444-C9A4-43C7-A229-FDF817161D46}" type="slidenum">
              <a:rPr lang="en-US" smtClean="0">
                <a:latin typeface="Times New Roman" charset="0"/>
              </a:rPr>
              <a:pPr/>
              <a:t>3</a:t>
            </a:fld>
            <a:endParaRPr lang="en-US">
              <a:latin typeface="Times New Roman" charset="0"/>
            </a:endParaRPr>
          </a:p>
        </p:txBody>
      </p:sp>
      <p:graphicFrame>
        <p:nvGraphicFramePr>
          <p:cNvPr id="9" name="8 Diagrama"/>
          <p:cNvGraphicFramePr/>
          <p:nvPr>
            <p:extLst>
              <p:ext uri="{D42A27DB-BD31-4B8C-83A1-F6EECF244321}">
                <p14:modId xmlns:p14="http://schemas.microsoft.com/office/powerpoint/2010/main" val="4075250043"/>
              </p:ext>
            </p:extLst>
          </p:nvPr>
        </p:nvGraphicFramePr>
        <p:xfrm>
          <a:off x="827584" y="1988840"/>
          <a:ext cx="794388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629166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idx="1"/>
          </p:nvPr>
        </p:nvSpPr>
        <p:spPr>
          <a:xfrm>
            <a:off x="609600" y="2286000"/>
            <a:ext cx="8178800" cy="4171950"/>
          </a:xfrm>
        </p:spPr>
        <p:txBody>
          <a:bodyPr/>
          <a:lstStyle/>
          <a:p>
            <a:pPr eaLnBrk="1" hangingPunct="1"/>
            <a:r>
              <a:rPr lang="es-ES_tradnl">
                <a:latin typeface="Arial" charset="0"/>
              </a:rPr>
              <a:t>“</a:t>
            </a:r>
            <a:r>
              <a:rPr lang="es-ES" i="1">
                <a:latin typeface="Arial" charset="0"/>
              </a:rPr>
              <a:t>2. Las disposiciones de los arts. 6 a 14 y 19 no se aplicarán a los contratos de crédito garantizados con hipoteca inmobiliaria</a:t>
            </a:r>
            <a:r>
              <a:rPr lang="es-ES">
                <a:latin typeface="Arial" charset="0"/>
              </a:rPr>
              <a:t>.</a:t>
            </a:r>
            <a:r>
              <a:rPr lang="es-ES_tradnl">
                <a:latin typeface="Arial" charset="0"/>
              </a:rPr>
              <a:t>”</a:t>
            </a:r>
            <a:endParaRPr lang="es-ES">
              <a:latin typeface="Arial" charset="0"/>
            </a:endParaRPr>
          </a:p>
        </p:txBody>
      </p:sp>
      <p:sp>
        <p:nvSpPr>
          <p:cNvPr id="32771"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32772"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4185BA9-3BD0-4BC1-8487-1E9463FDFC1B}" type="slidenum">
              <a:rPr lang="en-US" smtClean="0">
                <a:latin typeface="Times New Roman" charset="0"/>
              </a:rPr>
              <a:pPr/>
              <a:t>30</a:t>
            </a:fld>
            <a:endParaRPr lang="en-US">
              <a:latin typeface="Times New Roman" charset="0"/>
            </a:endParaRPr>
          </a:p>
        </p:txBody>
      </p:sp>
      <p:sp>
        <p:nvSpPr>
          <p:cNvPr id="22532" name="Rectangle 2"/>
          <p:cNvSpPr>
            <a:spLocks noGrp="1" noChangeArrowheads="1"/>
          </p:cNvSpPr>
          <p:nvPr>
            <p:ph type="title"/>
          </p:nvPr>
        </p:nvSpPr>
        <p:spPr/>
        <p:txBody>
          <a:bodyPr/>
          <a:lstStyle/>
          <a:p>
            <a:pPr eaLnBrk="1" fontAlgn="auto" hangingPunct="1">
              <a:spcAft>
                <a:spcPts val="0"/>
              </a:spcAft>
              <a:defRPr/>
            </a:pPr>
            <a:r>
              <a:rPr lang="es-ES" sz="2000"/>
              <a:t>Artículo </a:t>
            </a:r>
            <a:r>
              <a:rPr lang="es-ES_tradnl" sz="2000"/>
              <a:t>2 </a:t>
            </a:r>
            <a:r>
              <a:rPr lang="es-ES" sz="2000"/>
              <a:t>Exclusiones del ámbito de la ley</a:t>
            </a:r>
            <a:br>
              <a:rPr lang="es-ES_tradnl" sz="2000"/>
            </a:br>
            <a:r>
              <a:rPr lang="es-ES_tradnl" sz="2800"/>
              <a:t>Ley de Crédito al consumo</a:t>
            </a:r>
            <a:endParaRPr lang="es-ES" sz="2800"/>
          </a:p>
        </p:txBody>
      </p:sp>
      <p:sp>
        <p:nvSpPr>
          <p:cNvPr id="7" name="6 Botón de acción: Volver">
            <a:hlinkClick r:id="rId3" action="ppaction://hlinksldjump" highlightClick="1"/>
          </p:cNvPr>
          <p:cNvSpPr/>
          <p:nvPr/>
        </p:nvSpPr>
        <p:spPr>
          <a:xfrm>
            <a:off x="8244408" y="6309320"/>
            <a:ext cx="576064"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2521751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idx="1"/>
          </p:nvPr>
        </p:nvSpPr>
        <p:spPr/>
        <p:txBody>
          <a:bodyPr/>
          <a:lstStyle/>
          <a:p>
            <a:pPr eaLnBrk="1" hangingPunct="1"/>
            <a:r>
              <a:rPr lang="es-ES_tradnl"/>
              <a:t>Se aplica el principio de libertad de forma (art. 51 Ccom)</a:t>
            </a:r>
          </a:p>
          <a:p>
            <a:pPr eaLnBrk="1" hangingPunct="1"/>
            <a:r>
              <a:rPr lang="es-ES_tradnl"/>
              <a:t>No hay exigencia administrativa de forma escrita</a:t>
            </a:r>
          </a:p>
          <a:p>
            <a:pPr eaLnBrk="1" hangingPunct="1"/>
            <a:r>
              <a:rPr lang="es-ES_tradnl"/>
              <a:t>La banca impone la forma: póliza intervenida por notario (por razones procesales: arts. 572 y 573 LEC)</a:t>
            </a:r>
          </a:p>
          <a:p>
            <a:pPr eaLnBrk="1" hangingPunct="1"/>
            <a:endParaRPr lang="es-ES" sz="2800"/>
          </a:p>
        </p:txBody>
      </p:sp>
      <p:sp>
        <p:nvSpPr>
          <p:cNvPr id="34819"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34820"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DE36EED-6DE0-4ED6-A870-4DB686936D30}" type="slidenum">
              <a:rPr lang="en-US" smtClean="0">
                <a:latin typeface="Times New Roman" charset="0"/>
              </a:rPr>
              <a:pPr/>
              <a:t>31</a:t>
            </a:fld>
            <a:endParaRPr lang="en-US" dirty="0">
              <a:latin typeface="Times New Roman" charset="0"/>
            </a:endParaRPr>
          </a:p>
        </p:txBody>
      </p:sp>
      <p:sp>
        <p:nvSpPr>
          <p:cNvPr id="24580" name="Rectangle 2"/>
          <p:cNvSpPr>
            <a:spLocks noGrp="1" noChangeArrowheads="1"/>
          </p:cNvSpPr>
          <p:nvPr>
            <p:ph type="title"/>
          </p:nvPr>
        </p:nvSpPr>
        <p:spPr/>
        <p:txBody>
          <a:bodyPr/>
          <a:lstStyle/>
          <a:p>
            <a:pPr eaLnBrk="1" fontAlgn="auto" hangingPunct="1">
              <a:spcAft>
                <a:spcPts val="0"/>
              </a:spcAft>
              <a:defRPr/>
            </a:pPr>
            <a:r>
              <a:rPr lang="es-ES_tradnl" sz="4400"/>
              <a:t>No formal</a:t>
            </a:r>
            <a:endParaRPr lang="es-ES" sz="4400"/>
          </a:p>
        </p:txBody>
      </p:sp>
      <p:sp>
        <p:nvSpPr>
          <p:cNvPr id="7" name="6 Botón de acción: Volver">
            <a:hlinkClick r:id="rId3" action="ppaction://hlinksldjump" highlightClick="1"/>
          </p:cNvPr>
          <p:cNvSpPr/>
          <p:nvPr/>
        </p:nvSpPr>
        <p:spPr>
          <a:xfrm>
            <a:off x="8244408" y="6309320"/>
            <a:ext cx="576064"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085518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idx="1"/>
          </p:nvPr>
        </p:nvSpPr>
        <p:spPr>
          <a:xfrm>
            <a:off x="827088" y="2133600"/>
            <a:ext cx="7561262" cy="4171950"/>
          </a:xfrm>
        </p:spPr>
        <p:txBody>
          <a:bodyPr/>
          <a:lstStyle/>
          <a:p>
            <a:pPr eaLnBrk="1" hangingPunct="1"/>
            <a:r>
              <a:rPr lang="es-ES_tradnl"/>
              <a:t>El banquero es un profesional que obtiene sus ganancias de la prestación de servicios financieros retribuidos mediante comisiones e intereses.</a:t>
            </a:r>
            <a:endParaRPr lang="es-ES_tradnl" sz="4000"/>
          </a:p>
          <a:p>
            <a:pPr eaLnBrk="1" hangingPunct="1"/>
            <a:endParaRPr lang="es-ES"/>
          </a:p>
        </p:txBody>
      </p:sp>
      <p:sp>
        <p:nvSpPr>
          <p:cNvPr id="35843"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35844"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ABDC437-CE9E-469B-95DC-DE77841A3AEE}" type="slidenum">
              <a:rPr lang="en-US" smtClean="0">
                <a:latin typeface="Times New Roman" charset="0"/>
              </a:rPr>
              <a:pPr/>
              <a:t>32</a:t>
            </a:fld>
            <a:endParaRPr lang="en-US">
              <a:latin typeface="Times New Roman" charset="0"/>
            </a:endParaRPr>
          </a:p>
        </p:txBody>
      </p:sp>
      <p:sp>
        <p:nvSpPr>
          <p:cNvPr id="25604" name="Rectangle 2"/>
          <p:cNvSpPr>
            <a:spLocks noGrp="1" noChangeArrowheads="1"/>
          </p:cNvSpPr>
          <p:nvPr>
            <p:ph type="title"/>
          </p:nvPr>
        </p:nvSpPr>
        <p:spPr/>
        <p:txBody>
          <a:bodyPr/>
          <a:lstStyle/>
          <a:p>
            <a:pPr eaLnBrk="1" fontAlgn="auto" hangingPunct="1">
              <a:spcAft>
                <a:spcPts val="0"/>
              </a:spcAft>
              <a:defRPr/>
            </a:pPr>
            <a:r>
              <a:rPr lang="es-ES_tradnl"/>
              <a:t>Oneroso</a:t>
            </a:r>
            <a:endParaRPr lang="es-ES"/>
          </a:p>
        </p:txBody>
      </p:sp>
      <p:sp>
        <p:nvSpPr>
          <p:cNvPr id="7" name="6 Botón de acción: Volver">
            <a:hlinkClick r:id="rId3" action="ppaction://hlinksldjump" highlightClick="1"/>
          </p:cNvPr>
          <p:cNvSpPr/>
          <p:nvPr/>
        </p:nvSpPr>
        <p:spPr>
          <a:xfrm>
            <a:off x="8244408" y="6309320"/>
            <a:ext cx="576064"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2332420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3"/>
          <p:cNvSpPr>
            <a:spLocks noGrp="1" noChangeArrowheads="1"/>
          </p:cNvSpPr>
          <p:nvPr>
            <p:ph idx="1"/>
          </p:nvPr>
        </p:nvSpPr>
        <p:spPr>
          <a:xfrm>
            <a:off x="500063" y="1785938"/>
            <a:ext cx="8178800" cy="4171950"/>
          </a:xfrm>
        </p:spPr>
        <p:txBody>
          <a:bodyPr>
            <a:normAutofit fontScale="92500" lnSpcReduction="10000"/>
          </a:bodyPr>
          <a:lstStyle/>
          <a:p>
            <a:pPr marL="365760" indent="-256032" eaLnBrk="1" fontAlgn="auto" hangingPunct="1">
              <a:lnSpc>
                <a:spcPct val="80000"/>
              </a:lnSpc>
              <a:spcAft>
                <a:spcPts val="0"/>
              </a:spcAft>
              <a:buFont typeface="Wingdings" pitchFamily="2" charset="2"/>
              <a:buNone/>
              <a:defRPr/>
            </a:pPr>
            <a:r>
              <a:rPr lang="es-ES_tradnl" sz="2800" dirty="0">
                <a:latin typeface="Arial" charset="0"/>
              </a:rPr>
              <a:t>	</a:t>
            </a:r>
            <a:r>
              <a:rPr lang="es-ES_tradnl" dirty="0">
                <a:latin typeface="Arial" charset="0"/>
              </a:rPr>
              <a:t>“</a:t>
            </a:r>
            <a:r>
              <a:rPr lang="es-ES_tradnl" dirty="0"/>
              <a:t>2. También podrá despacharse ejecución por el importe del saldo resultante de operaciones derivadas de contratos formalizados en escritura pública […], siempre que se haya pactado en el título que la cantidad exigible en caso de ejecución será la resultante de la liquidación efectuada por el acreedor en la forma convenida por las partes en el propio título ejecutivo.</a:t>
            </a:r>
          </a:p>
          <a:p>
            <a:pPr marL="365760" indent="-256032" eaLnBrk="1" fontAlgn="auto" hangingPunct="1">
              <a:lnSpc>
                <a:spcPct val="80000"/>
              </a:lnSpc>
              <a:spcAft>
                <a:spcPts val="0"/>
              </a:spcAft>
              <a:buFont typeface="Wingdings" pitchFamily="2" charset="2"/>
              <a:buNone/>
              <a:defRPr/>
            </a:pPr>
            <a:r>
              <a:rPr lang="es-ES_tradnl" dirty="0"/>
              <a:t>	En este caso, sólo se despachará la ejecución si el acreedor acredita haber notificado previamente al ejecutado y al fiador, si lo hubiere, la cantidad exigible resultante de la liquidación</a:t>
            </a:r>
            <a:r>
              <a:rPr lang="es-ES_tradnl" sz="2600" dirty="0"/>
              <a:t>.”</a:t>
            </a:r>
          </a:p>
        </p:txBody>
      </p:sp>
      <p:sp>
        <p:nvSpPr>
          <p:cNvPr id="36867"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36868"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BDD8B64-FE75-4FCE-9E32-A5604E8A98B4}" type="slidenum">
              <a:rPr lang="en-US" smtClean="0">
                <a:latin typeface="Times New Roman" charset="0"/>
              </a:rPr>
              <a:pPr/>
              <a:t>33</a:t>
            </a:fld>
            <a:endParaRPr lang="en-US">
              <a:latin typeface="Times New Roman" charset="0"/>
            </a:endParaRPr>
          </a:p>
        </p:txBody>
      </p:sp>
      <p:sp>
        <p:nvSpPr>
          <p:cNvPr id="26628" name="Rectangle 2"/>
          <p:cNvSpPr>
            <a:spLocks noGrp="1" noChangeArrowheads="1"/>
          </p:cNvSpPr>
          <p:nvPr>
            <p:ph type="title"/>
          </p:nvPr>
        </p:nvSpPr>
        <p:spPr/>
        <p:txBody>
          <a:bodyPr/>
          <a:lstStyle/>
          <a:p>
            <a:pPr eaLnBrk="1" fontAlgn="auto" hangingPunct="1">
              <a:spcAft>
                <a:spcPts val="0"/>
              </a:spcAft>
              <a:defRPr/>
            </a:pPr>
            <a:r>
              <a:rPr lang="es-ES_tradnl"/>
              <a:t>Art. 572.2 LEC </a:t>
            </a:r>
          </a:p>
        </p:txBody>
      </p:sp>
      <p:sp>
        <p:nvSpPr>
          <p:cNvPr id="36870" name="AutoShape 5">
            <a:hlinkClick r:id="" action="ppaction://hlinkshowjump?jump=lastslideviewed" highlightClick="1"/>
          </p:cNvPr>
          <p:cNvSpPr>
            <a:spLocks noChangeArrowheads="1"/>
          </p:cNvSpPr>
          <p:nvPr/>
        </p:nvSpPr>
        <p:spPr bwMode="auto">
          <a:xfrm>
            <a:off x="8229600" y="6172200"/>
            <a:ext cx="381000" cy="457200"/>
          </a:xfrm>
          <a:prstGeom prst="actionButtonReturn">
            <a:avLst/>
          </a:prstGeom>
          <a:solidFill>
            <a:schemeClr val="accent1"/>
          </a:solidFill>
          <a:ln w="9525">
            <a:solidFill>
              <a:schemeClr val="tx1"/>
            </a:solidFill>
            <a:miter lim="800000"/>
            <a:headEnd/>
            <a:tailEnd/>
          </a:ln>
        </p:spPr>
        <p:txBody>
          <a:bodyPr wrap="none" anchor="ctr"/>
          <a:lstStyle/>
          <a:p>
            <a:endParaRPr lang="es-ES"/>
          </a:p>
        </p:txBody>
      </p:sp>
    </p:spTree>
    <p:extLst>
      <p:ext uri="{BB962C8B-B14F-4D97-AF65-F5344CB8AC3E}">
        <p14:creationId xmlns:p14="http://schemas.microsoft.com/office/powerpoint/2010/main" val="15671064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3"/>
          <p:cNvSpPr>
            <a:spLocks noGrp="1" noChangeArrowheads="1"/>
          </p:cNvSpPr>
          <p:nvPr>
            <p:ph idx="1"/>
          </p:nvPr>
        </p:nvSpPr>
        <p:spPr>
          <a:xfrm>
            <a:off x="228600" y="1752600"/>
            <a:ext cx="8534400" cy="4171950"/>
          </a:xfrm>
        </p:spPr>
        <p:txBody>
          <a:bodyPr>
            <a:normAutofit/>
          </a:bodyPr>
          <a:lstStyle/>
          <a:p>
            <a:pPr marL="365760" indent="-256032" eaLnBrk="1" fontAlgn="auto" hangingPunct="1">
              <a:lnSpc>
                <a:spcPct val="90000"/>
              </a:lnSpc>
              <a:spcAft>
                <a:spcPts val="0"/>
              </a:spcAft>
              <a:buFont typeface="Wingdings" pitchFamily="2" charset="2"/>
              <a:buNone/>
              <a:defRPr/>
            </a:pPr>
            <a:r>
              <a:rPr lang="es-ES_tradnl" sz="1800">
                <a:latin typeface="Arial" charset="0"/>
              </a:rPr>
              <a:t>	</a:t>
            </a:r>
            <a:r>
              <a:rPr lang="es-ES_tradnl" sz="2200"/>
              <a:t>1. </a:t>
            </a:r>
            <a:r>
              <a:rPr lang="es-ES_tradnl" sz="1800"/>
              <a:t>En los casos a que se refiere el apartado segundo del artículo anterior, a la demanda ejecutiva deberán acompañarse, además del título ejecutivo y de los documentos a que se refiere el art. 550, los siguientes:</a:t>
            </a:r>
            <a:endParaRPr lang="es-ES_tradnl" sz="2000"/>
          </a:p>
          <a:p>
            <a:pPr marL="621792" lvl="1" eaLnBrk="1" fontAlgn="auto" hangingPunct="1">
              <a:lnSpc>
                <a:spcPct val="90000"/>
              </a:lnSpc>
              <a:spcBef>
                <a:spcPts val="324"/>
              </a:spcBef>
              <a:spcAft>
                <a:spcPts val="0"/>
              </a:spcAft>
              <a:buFont typeface="Wingdings" pitchFamily="2" charset="2"/>
              <a:buNone/>
              <a:defRPr/>
            </a:pPr>
            <a:r>
              <a:rPr lang="es-ES_tradnl" sz="2200"/>
              <a:t>	1º El documento o documentos en que se exprese el saldo resultante de la liquidación efectuada por el acreedor, así como el extracto de las partidas de cargo y abono y las correspondientes a la aplicación de intereses que determinan el saldo concreto por el que se pide el despacho de la ejecución.</a:t>
            </a:r>
          </a:p>
          <a:p>
            <a:pPr marL="621792" lvl="1" eaLnBrk="1" fontAlgn="auto" hangingPunct="1">
              <a:lnSpc>
                <a:spcPct val="90000"/>
              </a:lnSpc>
              <a:spcBef>
                <a:spcPts val="324"/>
              </a:spcBef>
              <a:spcAft>
                <a:spcPts val="0"/>
              </a:spcAft>
              <a:buFont typeface="Wingdings" pitchFamily="2" charset="2"/>
              <a:buNone/>
              <a:defRPr/>
            </a:pPr>
            <a:r>
              <a:rPr lang="es-ES_tradnl" sz="2200"/>
              <a:t>	2º El documento fehaciente que acredite haberse practicado la liquidación en la forma pactada por las partes en el título ejecutivo.</a:t>
            </a:r>
          </a:p>
          <a:p>
            <a:pPr marL="621792" lvl="1" eaLnBrk="1" fontAlgn="auto" hangingPunct="1">
              <a:lnSpc>
                <a:spcPct val="90000"/>
              </a:lnSpc>
              <a:spcBef>
                <a:spcPts val="324"/>
              </a:spcBef>
              <a:spcAft>
                <a:spcPts val="0"/>
              </a:spcAft>
              <a:buFont typeface="Wingdings" pitchFamily="2" charset="2"/>
              <a:buNone/>
              <a:defRPr/>
            </a:pPr>
            <a:r>
              <a:rPr lang="es-ES_tradnl" sz="2200"/>
              <a:t>	3º El documento que acredite haberse notificado al deudor y al fiador, si lo hubiere, la cantidad exigible.</a:t>
            </a:r>
            <a:endParaRPr lang="es-ES_tradnl" sz="2200">
              <a:latin typeface="Arial" charset="0"/>
            </a:endParaRPr>
          </a:p>
        </p:txBody>
      </p:sp>
      <p:sp>
        <p:nvSpPr>
          <p:cNvPr id="37891"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37892"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675C9BD-F3E0-4B38-9F64-4206B5896954}" type="slidenum">
              <a:rPr lang="en-US" smtClean="0">
                <a:latin typeface="Times New Roman" charset="0"/>
              </a:rPr>
              <a:pPr/>
              <a:t>34</a:t>
            </a:fld>
            <a:endParaRPr lang="en-US">
              <a:latin typeface="Times New Roman" charset="0"/>
            </a:endParaRPr>
          </a:p>
        </p:txBody>
      </p:sp>
      <p:sp>
        <p:nvSpPr>
          <p:cNvPr id="27652" name="Rectangle 2"/>
          <p:cNvSpPr>
            <a:spLocks noGrp="1" noChangeArrowheads="1"/>
          </p:cNvSpPr>
          <p:nvPr>
            <p:ph type="title"/>
          </p:nvPr>
        </p:nvSpPr>
        <p:spPr/>
        <p:txBody>
          <a:bodyPr/>
          <a:lstStyle/>
          <a:p>
            <a:pPr eaLnBrk="1" fontAlgn="auto" hangingPunct="1">
              <a:spcAft>
                <a:spcPts val="0"/>
              </a:spcAft>
              <a:defRPr/>
            </a:pPr>
            <a:r>
              <a:rPr lang="es-ES_tradnl" sz="3200"/>
              <a:t>Art. 573 LEC</a:t>
            </a:r>
            <a:br>
              <a:rPr lang="es-ES_tradnl" sz="3200"/>
            </a:br>
            <a:r>
              <a:rPr lang="es-ES_tradnl" sz="1400"/>
              <a:t>Documentos que han de acompañarse a la demanda ejecutiva por saldo en cuenta</a:t>
            </a:r>
            <a:endParaRPr lang="es-ES_tradnl"/>
          </a:p>
        </p:txBody>
      </p:sp>
      <p:sp>
        <p:nvSpPr>
          <p:cNvPr id="7" name="6 Botón de acción: Volver">
            <a:hlinkClick r:id="rId3" action="ppaction://hlinksldjump" highlightClick="1"/>
          </p:cNvPr>
          <p:cNvSpPr/>
          <p:nvPr/>
        </p:nvSpPr>
        <p:spPr>
          <a:xfrm>
            <a:off x="8316416" y="6309320"/>
            <a:ext cx="504056" cy="432048"/>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2608061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642938" y="1857375"/>
            <a:ext cx="8229600" cy="4525963"/>
          </a:xfrm>
        </p:spPr>
        <p:txBody>
          <a:bodyPr/>
          <a:lstStyle/>
          <a:p>
            <a:pPr eaLnBrk="1" hangingPunct="1">
              <a:buFont typeface="Wingdings" pitchFamily="2" charset="2"/>
              <a:buNone/>
            </a:pPr>
            <a:r>
              <a:rPr lang="es-ES_tradnl" sz="2800">
                <a:latin typeface="Arial" charset="0"/>
              </a:rPr>
              <a:t>	2. En los casos a que se refieren los arts. 572 y 574, sobre saldos de cuentas e intereses variables, podrá el tribunal, a solicitud del ejecutado, designar mediante providencia perito que emita dictamen sobre el importe de la deuda. En tal caso, se dará traslado del dictamen a ambas partes y la vista no se celebrará hasta pasados diez días a contar desde el siguiente a dicho traslado.</a:t>
            </a:r>
          </a:p>
          <a:p>
            <a:pPr eaLnBrk="1" hangingPunct="1"/>
            <a:endParaRPr lang="es-ES_tradnl" sz="2800"/>
          </a:p>
        </p:txBody>
      </p:sp>
      <p:sp>
        <p:nvSpPr>
          <p:cNvPr id="38915"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38916"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7BAC107-C741-498A-8C83-63F2875A097C}" type="slidenum">
              <a:rPr lang="en-US" smtClean="0">
                <a:latin typeface="Times New Roman" charset="0"/>
              </a:rPr>
              <a:pPr/>
              <a:t>35</a:t>
            </a:fld>
            <a:endParaRPr lang="en-US" dirty="0">
              <a:latin typeface="Times New Roman" charset="0"/>
            </a:endParaRPr>
          </a:p>
        </p:txBody>
      </p:sp>
      <p:sp>
        <p:nvSpPr>
          <p:cNvPr id="28676" name="Rectangle 2"/>
          <p:cNvSpPr>
            <a:spLocks noGrp="1" noChangeArrowheads="1"/>
          </p:cNvSpPr>
          <p:nvPr>
            <p:ph type="title"/>
          </p:nvPr>
        </p:nvSpPr>
        <p:spPr/>
        <p:txBody>
          <a:bodyPr/>
          <a:lstStyle/>
          <a:p>
            <a:pPr eaLnBrk="1" fontAlgn="auto" hangingPunct="1">
              <a:spcAft>
                <a:spcPts val="0"/>
              </a:spcAft>
              <a:defRPr/>
            </a:pPr>
            <a:r>
              <a:rPr lang="es-ES_tradnl"/>
              <a:t>Art. 558 LEC</a:t>
            </a:r>
            <a:br>
              <a:rPr lang="es-ES_tradnl"/>
            </a:br>
            <a:r>
              <a:rPr lang="es-ES_tradnl" sz="2400"/>
              <a:t>Oposición por pluspetición. Especialidades.</a:t>
            </a:r>
            <a:endParaRPr lang="es-ES_tradnl" i="1">
              <a:solidFill>
                <a:srgbClr val="000080"/>
              </a:solidFill>
              <a:latin typeface="Arial" charset="0"/>
            </a:endParaRPr>
          </a:p>
        </p:txBody>
      </p:sp>
      <p:sp>
        <p:nvSpPr>
          <p:cNvPr id="7" name="6 Botón de acción: Volver">
            <a:hlinkClick r:id="rId3" action="ppaction://hlinksldjump" highlightClick="1"/>
          </p:cNvPr>
          <p:cNvSpPr/>
          <p:nvPr/>
        </p:nvSpPr>
        <p:spPr>
          <a:xfrm>
            <a:off x="8316416" y="6309320"/>
            <a:ext cx="504056" cy="432048"/>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4466981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a:xfrm>
            <a:off x="381000" y="2057400"/>
            <a:ext cx="8178800" cy="4171950"/>
          </a:xfrm>
        </p:spPr>
        <p:txBody>
          <a:bodyPr/>
          <a:lstStyle/>
          <a:p>
            <a:pPr lvl="1" eaLnBrk="1" hangingPunct="1">
              <a:lnSpc>
                <a:spcPct val="90000"/>
              </a:lnSpc>
              <a:buFont typeface="Wingdings" pitchFamily="2" charset="2"/>
              <a:buNone/>
            </a:pPr>
            <a:r>
              <a:rPr lang="es-ES_tradnl">
                <a:solidFill>
                  <a:srgbClr val="000000"/>
                </a:solidFill>
                <a:latin typeface="Arial" charset="0"/>
              </a:rPr>
              <a:t>	</a:t>
            </a:r>
            <a:r>
              <a:rPr lang="es-ES_tradnl" i="1">
                <a:latin typeface="Arial" charset="0"/>
              </a:rPr>
              <a:t>“</a:t>
            </a:r>
            <a:r>
              <a:rPr lang="es-ES" i="1">
                <a:latin typeface="Arial" charset="0"/>
              </a:rPr>
              <a:t>El cheque ha de librarse contra un Banco o Entidad de crédito que tenga fondos a disposición del librador, y de conformidad con un acuerdo expreso o tácito, según el cual el librador tenga derecho a disponer por cheque de aquellos fondos. No obstante, la falta de estos requisitos, excepto el de la condición de Banco o Entidad de crédito del librado, el título será válido como cheque.</a:t>
            </a:r>
            <a:r>
              <a:rPr lang="es-ES_tradnl" i="1">
                <a:latin typeface="Arial" charset="0"/>
              </a:rPr>
              <a:t>”</a:t>
            </a:r>
            <a:endParaRPr lang="es-ES" i="1">
              <a:latin typeface="Arial" charset="0"/>
            </a:endParaRPr>
          </a:p>
        </p:txBody>
      </p:sp>
      <p:sp>
        <p:nvSpPr>
          <p:cNvPr id="39939"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39940"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511830C-E9B6-4463-AA9D-1189613EE74D}" type="slidenum">
              <a:rPr lang="en-US" smtClean="0">
                <a:latin typeface="Times New Roman" charset="0"/>
              </a:rPr>
              <a:pPr/>
              <a:t>36</a:t>
            </a:fld>
            <a:endParaRPr lang="en-US">
              <a:latin typeface="Times New Roman" charset="0"/>
            </a:endParaRPr>
          </a:p>
        </p:txBody>
      </p:sp>
      <p:sp>
        <p:nvSpPr>
          <p:cNvPr id="29700" name="Rectangle 2"/>
          <p:cNvSpPr>
            <a:spLocks noGrp="1" noChangeArrowheads="1"/>
          </p:cNvSpPr>
          <p:nvPr>
            <p:ph type="title"/>
          </p:nvPr>
        </p:nvSpPr>
        <p:spPr/>
        <p:txBody>
          <a:bodyPr/>
          <a:lstStyle/>
          <a:p>
            <a:pPr eaLnBrk="1" fontAlgn="auto" hangingPunct="1">
              <a:spcAft>
                <a:spcPts val="0"/>
              </a:spcAft>
              <a:defRPr/>
            </a:pPr>
            <a:r>
              <a:rPr lang="es-ES" sz="2800"/>
              <a:t>Artículo 108</a:t>
            </a:r>
            <a:r>
              <a:rPr lang="es-ES_tradnl" sz="2800"/>
              <a:t> Ley cambiaria y del cheque</a:t>
            </a:r>
            <a:endParaRPr lang="es-ES" sz="2800"/>
          </a:p>
        </p:txBody>
      </p:sp>
      <p:sp>
        <p:nvSpPr>
          <p:cNvPr id="2" name="1 Botón de acción: Volver">
            <a:hlinkClick r:id="rId3" action="ppaction://hlinksldjump" highlightClick="1"/>
          </p:cNvPr>
          <p:cNvSpPr/>
          <p:nvPr/>
        </p:nvSpPr>
        <p:spPr>
          <a:xfrm>
            <a:off x="8316416" y="6237312"/>
            <a:ext cx="504056" cy="504056"/>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2712385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idx="1"/>
          </p:nvPr>
        </p:nvSpPr>
        <p:spPr/>
        <p:txBody>
          <a:bodyPr/>
          <a:lstStyle/>
          <a:p>
            <a:pPr eaLnBrk="1" hangingPunct="1"/>
            <a:r>
              <a:rPr lang="es-ES_tradnl" sz="2400">
                <a:latin typeface="Arial" charset="0"/>
              </a:rPr>
              <a:t>“</a:t>
            </a:r>
            <a:r>
              <a:rPr lang="es-ES" sz="2400">
                <a:latin typeface="Arial" charset="0"/>
              </a:rPr>
              <a:t>Las "pólizas de negociación de efectos mercantiles" son uno de esos productos derivados de la necesidad negocial</a:t>
            </a:r>
            <a:r>
              <a:rPr lang="es-ES_tradnl" sz="2400">
                <a:latin typeface="Arial" charset="0"/>
              </a:rPr>
              <a:t> [...] </a:t>
            </a:r>
            <a:r>
              <a:rPr lang="es-ES" sz="2400">
                <a:latin typeface="Arial" charset="0"/>
              </a:rPr>
              <a:t>admitiéndose sin dificultad alguna su carácter contractual, de carácter estructural o marco, pero contractual al fin y al cabo, al generar un marco de obligaciones a la que ambas partes se ligan para sus futuras relaciones puntuales. </a:t>
            </a:r>
            <a:r>
              <a:rPr lang="es-ES_tradnl" sz="2400">
                <a:latin typeface="Arial" charset="0"/>
              </a:rPr>
              <a:t>[...] </a:t>
            </a:r>
            <a:r>
              <a:rPr lang="es-ES" sz="2400">
                <a:latin typeface="Arial" charset="0"/>
              </a:rPr>
              <a:t>En ella se fija una marco contractual, no hallándonos ante un simple contrato de descuento mercantil, por lo que cada operación financiera adquiere su propia virtualidad, dentro de ese marco.</a:t>
            </a:r>
            <a:r>
              <a:rPr lang="es-ES_tradnl" sz="2400">
                <a:latin typeface="Arial" charset="0"/>
              </a:rPr>
              <a:t>”</a:t>
            </a:r>
            <a:endParaRPr lang="es-ES" sz="2400">
              <a:latin typeface="Arial" charset="0"/>
            </a:endParaRPr>
          </a:p>
        </p:txBody>
      </p:sp>
      <p:sp>
        <p:nvSpPr>
          <p:cNvPr id="40963"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40964"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78FFED3-3C4B-476B-A7AD-A70E4B9D9393}" type="slidenum">
              <a:rPr lang="en-US" smtClean="0">
                <a:latin typeface="Times New Roman" charset="0"/>
              </a:rPr>
              <a:pPr/>
              <a:t>37</a:t>
            </a:fld>
            <a:endParaRPr lang="en-US">
              <a:latin typeface="Times New Roman" charset="0"/>
            </a:endParaRPr>
          </a:p>
        </p:txBody>
      </p:sp>
      <p:sp>
        <p:nvSpPr>
          <p:cNvPr id="30724" name="Rectangle 2"/>
          <p:cNvSpPr>
            <a:spLocks noGrp="1" noChangeArrowheads="1"/>
          </p:cNvSpPr>
          <p:nvPr>
            <p:ph type="title"/>
          </p:nvPr>
        </p:nvSpPr>
        <p:spPr/>
        <p:txBody>
          <a:bodyPr/>
          <a:lstStyle/>
          <a:p>
            <a:pPr eaLnBrk="1" fontAlgn="auto" hangingPunct="1">
              <a:spcAft>
                <a:spcPts val="0"/>
              </a:spcAft>
              <a:defRPr/>
            </a:pPr>
            <a:r>
              <a:rPr lang="es-ES_tradnl"/>
              <a:t>SAP de Ávila 7 marzo 2001</a:t>
            </a:r>
            <a:endParaRPr lang="es-ES"/>
          </a:p>
        </p:txBody>
      </p:sp>
      <p:sp>
        <p:nvSpPr>
          <p:cNvPr id="2" name="1 Botón de acción: Volver">
            <a:hlinkClick r:id="rId3" action="ppaction://hlinksldjump" highlightClick="1"/>
          </p:cNvPr>
          <p:cNvSpPr/>
          <p:nvPr/>
        </p:nvSpPr>
        <p:spPr>
          <a:xfrm>
            <a:off x="8316416" y="6309320"/>
            <a:ext cx="504056"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592540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41987"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7206080-020B-418F-BAD2-972ACC7103CE}" type="slidenum">
              <a:rPr lang="en-US" smtClean="0">
                <a:latin typeface="Times New Roman" charset="0"/>
              </a:rPr>
              <a:pPr/>
              <a:t>38</a:t>
            </a:fld>
            <a:endParaRPr lang="en-US">
              <a:latin typeface="Times New Roman" charset="0"/>
            </a:endParaRPr>
          </a:p>
        </p:txBody>
      </p:sp>
      <p:sp>
        <p:nvSpPr>
          <p:cNvPr id="31748" name="Rectangle 2"/>
          <p:cNvSpPr>
            <a:spLocks noGrp="1" noChangeArrowheads="1"/>
          </p:cNvSpPr>
          <p:nvPr>
            <p:ph type="title"/>
          </p:nvPr>
        </p:nvSpPr>
        <p:spPr>
          <a:xfrm>
            <a:off x="914400" y="228600"/>
            <a:ext cx="7772400" cy="1143000"/>
          </a:xfrm>
        </p:spPr>
        <p:txBody>
          <a:bodyPr/>
          <a:lstStyle/>
          <a:p>
            <a:pPr eaLnBrk="1" fontAlgn="auto" hangingPunct="1">
              <a:spcAft>
                <a:spcPts val="0"/>
              </a:spcAft>
              <a:defRPr/>
            </a:pPr>
            <a:r>
              <a:rPr lang="es-ES_tradnl" sz="3200" dirty="0">
                <a:solidFill>
                  <a:schemeClr val="tx1"/>
                </a:solidFill>
                <a:latin typeface="Arial" charset="0"/>
              </a:rPr>
              <a:t>STC 14/1992, de 10 de febrero</a:t>
            </a:r>
            <a:endParaRPr lang="es-ES" sz="3200" dirty="0">
              <a:solidFill>
                <a:schemeClr val="tx1"/>
              </a:solidFill>
              <a:latin typeface="Arial" charset="0"/>
            </a:endParaRPr>
          </a:p>
        </p:txBody>
      </p:sp>
      <p:sp>
        <p:nvSpPr>
          <p:cNvPr id="41989" name="Rectangle 6"/>
          <p:cNvSpPr>
            <a:spLocks noChangeArrowheads="1"/>
          </p:cNvSpPr>
          <p:nvPr/>
        </p:nvSpPr>
        <p:spPr bwMode="auto">
          <a:xfrm>
            <a:off x="914400" y="2057400"/>
            <a:ext cx="7467600" cy="3508375"/>
          </a:xfrm>
          <a:prstGeom prst="rect">
            <a:avLst/>
          </a:prstGeom>
          <a:noFill/>
          <a:ln w="12700">
            <a:noFill/>
            <a:miter lim="800000"/>
            <a:headEnd/>
            <a:tailEnd/>
          </a:ln>
        </p:spPr>
        <p:txBody>
          <a:bodyPr>
            <a:spAutoFit/>
          </a:bodyPr>
          <a:lstStyle/>
          <a:p>
            <a:r>
              <a:rPr lang="es-ES_tradnl" sz="2800">
                <a:solidFill>
                  <a:schemeClr val="tx1"/>
                </a:solidFill>
                <a:latin typeface="Arial" charset="0"/>
              </a:rPr>
              <a:t>“Se justifica por la imperiosa necesidad de que las entidades de crédito mantengan la confianza del público y una solvencia acreditada que es esencial en la intermediación financiera, en la que los incumplimientos de los deudores típicos tienen mucha mayor importancia que para otro tipo de empresas”</a:t>
            </a:r>
            <a:endParaRPr lang="es-ES" sz="2800">
              <a:solidFill>
                <a:schemeClr val="tx1"/>
              </a:solidFill>
              <a:latin typeface="Arial" charset="0"/>
            </a:endParaRPr>
          </a:p>
        </p:txBody>
      </p:sp>
      <p:sp>
        <p:nvSpPr>
          <p:cNvPr id="2" name="1 Botón de acción: Volver">
            <a:hlinkClick r:id="rId3" action="ppaction://hlinksldjump" highlightClick="1"/>
          </p:cNvPr>
          <p:cNvSpPr/>
          <p:nvPr/>
        </p:nvSpPr>
        <p:spPr>
          <a:xfrm>
            <a:off x="8382000" y="6237312"/>
            <a:ext cx="366464" cy="432048"/>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8185200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43011" name="2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0594864-3B6C-464A-AAFE-BA5C4912D1F7}" type="slidenum">
              <a:rPr lang="en-US" smtClean="0">
                <a:latin typeface="Times New Roman" charset="0"/>
              </a:rPr>
              <a:pPr/>
              <a:t>39</a:t>
            </a:fld>
            <a:endParaRPr lang="en-US">
              <a:latin typeface="Times New Roman" charset="0"/>
            </a:endParaRPr>
          </a:p>
        </p:txBody>
      </p:sp>
      <p:pic>
        <p:nvPicPr>
          <p:cNvPr id="43012" name="Picture 2"/>
          <p:cNvPicPr>
            <a:picLocks noChangeAspect="1" noChangeArrowheads="1"/>
          </p:cNvPicPr>
          <p:nvPr/>
        </p:nvPicPr>
        <p:blipFill>
          <a:blip r:embed="rId3" cstate="print"/>
          <a:srcRect/>
          <a:stretch>
            <a:fillRect/>
          </a:stretch>
        </p:blipFill>
        <p:spPr bwMode="auto">
          <a:xfrm>
            <a:off x="1214438" y="2714625"/>
            <a:ext cx="6643687" cy="2500313"/>
          </a:xfrm>
          <a:prstGeom prst="rect">
            <a:avLst/>
          </a:prstGeom>
          <a:noFill/>
          <a:ln w="12700">
            <a:noFill/>
            <a:miter lim="800000"/>
            <a:headEnd/>
            <a:tailEnd/>
          </a:ln>
        </p:spPr>
      </p:pic>
      <p:sp>
        <p:nvSpPr>
          <p:cNvPr id="5" name="Rectangle 2"/>
          <p:cNvSpPr txBox="1">
            <a:spLocks noChangeArrowheads="1"/>
          </p:cNvSpPr>
          <p:nvPr/>
        </p:nvSpPr>
        <p:spPr>
          <a:xfrm>
            <a:off x="914400" y="571500"/>
            <a:ext cx="7772400" cy="785813"/>
          </a:xfrm>
          <a:prstGeom prst="rect">
            <a:avLst/>
          </a:prstGeom>
        </p:spPr>
        <p:txBody>
          <a:bodyPr/>
          <a:lstStyle/>
          <a:p>
            <a:pPr eaLnBrk="1" fontAlgn="auto" hangingPunct="1">
              <a:spcAft>
                <a:spcPts val="0"/>
              </a:spcAft>
              <a:defRPr/>
            </a:pPr>
            <a:r>
              <a:rPr lang="es-ES" sz="3200" b="1" dirty="0">
                <a:solidFill>
                  <a:schemeClr val="tx1"/>
                </a:solidFill>
                <a:effectLst>
                  <a:outerShdw blurRad="31750" dist="25400" dir="5400000" algn="tl" rotWithShape="0">
                    <a:srgbClr val="000000">
                      <a:alpha val="25000"/>
                    </a:srgbClr>
                  </a:outerShdw>
                </a:effectLst>
                <a:latin typeface="Arial" charset="0"/>
                <a:ea typeface="+mj-ea"/>
                <a:cs typeface="+mj-cs"/>
              </a:rPr>
              <a:t>Modelo de pacto de liquidez </a:t>
            </a:r>
          </a:p>
        </p:txBody>
      </p:sp>
      <p:sp>
        <p:nvSpPr>
          <p:cNvPr id="2" name="1 Botón de acción: Volver">
            <a:hlinkClick r:id="rId4" action="ppaction://hlinksldjump" highlightClick="1"/>
          </p:cNvPr>
          <p:cNvSpPr/>
          <p:nvPr/>
        </p:nvSpPr>
        <p:spPr>
          <a:xfrm>
            <a:off x="8316416" y="6309320"/>
            <a:ext cx="504056" cy="432048"/>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657978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contenido"/>
          <p:cNvSpPr>
            <a:spLocks noGrp="1"/>
          </p:cNvSpPr>
          <p:nvPr>
            <p:ph idx="1"/>
          </p:nvPr>
        </p:nvSpPr>
        <p:spPr>
          <a:xfrm>
            <a:off x="428625" y="1571625"/>
            <a:ext cx="8258175" cy="785813"/>
          </a:xfrm>
        </p:spPr>
        <p:txBody>
          <a:bodyPr>
            <a:normAutofit fontScale="85000" lnSpcReduction="10000"/>
          </a:bodyPr>
          <a:lstStyle/>
          <a:p>
            <a:pPr marL="0" indent="0">
              <a:buNone/>
            </a:pPr>
            <a:r>
              <a:rPr lang="es-ES" sz="1800" dirty="0"/>
              <a:t>Art. 1.1 Ley 10/2014, de 26 de junio, de ordenación, supervisión y solvencia de entidades de crédito </a:t>
            </a:r>
            <a:r>
              <a:rPr lang="es-ES" sz="2000" dirty="0"/>
              <a:t>:</a:t>
            </a:r>
          </a:p>
          <a:p>
            <a:r>
              <a:rPr lang="es-ES" sz="1800" dirty="0"/>
              <a:t>Son entidades de crédito las empresas autorizadas cuya actividad consiste en recibir del público depósitos u otros fondos reembolsables y en conceder créditos por cuenta propia</a:t>
            </a:r>
            <a:endParaRPr lang="es-ES" sz="2000" dirty="0"/>
          </a:p>
        </p:txBody>
      </p:sp>
      <p:sp>
        <p:nvSpPr>
          <p:cNvPr id="12292" name="3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12293" name="4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828970C-6D57-4621-A137-E006304ECACA}" type="slidenum">
              <a:rPr lang="en-US" smtClean="0">
                <a:latin typeface="Times New Roman" charset="0"/>
              </a:rPr>
              <a:pPr/>
              <a:t>4</a:t>
            </a:fld>
            <a:endParaRPr lang="en-US">
              <a:latin typeface="Times New Roman" charset="0"/>
            </a:endParaRPr>
          </a:p>
        </p:txBody>
      </p:sp>
      <p:graphicFrame>
        <p:nvGraphicFramePr>
          <p:cNvPr id="9" name="8 Diagrama"/>
          <p:cNvGraphicFramePr/>
          <p:nvPr/>
        </p:nvGraphicFramePr>
        <p:xfrm>
          <a:off x="914400" y="2428868"/>
          <a:ext cx="794388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2 Título"/>
          <p:cNvSpPr>
            <a:spLocks noGrp="1"/>
          </p:cNvSpPr>
          <p:nvPr>
            <p:ph type="title"/>
          </p:nvPr>
        </p:nvSpPr>
        <p:spPr>
          <a:xfrm>
            <a:off x="457200" y="274638"/>
            <a:ext cx="8229600" cy="1143000"/>
          </a:xfrm>
        </p:spPr>
        <p:txBody>
          <a:bodyPr>
            <a:normAutofit fontScale="90000"/>
          </a:bodyPr>
          <a:lstStyle/>
          <a:p>
            <a:pPr>
              <a:defRPr/>
            </a:pPr>
            <a:r>
              <a:rPr lang="es-ES" dirty="0"/>
              <a:t>1) Noción y clases: operación activa</a:t>
            </a:r>
          </a:p>
        </p:txBody>
      </p:sp>
    </p:spTree>
    <p:extLst>
      <p:ext uri="{BB962C8B-B14F-4D97-AF65-F5344CB8AC3E}">
        <p14:creationId xmlns:p14="http://schemas.microsoft.com/office/powerpoint/2010/main" val="9259018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a:t>“</a:t>
            </a:r>
            <a:r>
              <a:rPr lang="es-ES" sz="2400" i="1" dirty="0"/>
              <a:t>solamente es necesario el pacto de liquidez en aquellos contratos mercantiles que suponen una situación de cuenta corriente o una línea de crédito abierta al deudor, de modo que el art. 572. 2 LEC no es de aplicación general a todos los títulos ejecutivos sino solamente a aquellos contratos mercantiles, siempre que la cantidad no sea líquida; por lo cual cuando la misma sí resulte líquida no es necesaria la certificación prevenida en dicho precepto, siendo incluso no necesaria aunque el préstamo lo sea a interés variable</a:t>
            </a:r>
            <a:r>
              <a:rPr lang="es-ES" dirty="0"/>
              <a:t>”</a:t>
            </a:r>
          </a:p>
        </p:txBody>
      </p:sp>
      <p:sp>
        <p:nvSpPr>
          <p:cNvPr id="3" name="2 Título"/>
          <p:cNvSpPr>
            <a:spLocks noGrp="1"/>
          </p:cNvSpPr>
          <p:nvPr>
            <p:ph type="title"/>
          </p:nvPr>
        </p:nvSpPr>
        <p:spPr/>
        <p:txBody>
          <a:bodyPr>
            <a:normAutofit fontScale="90000"/>
          </a:bodyPr>
          <a:lstStyle/>
          <a:p>
            <a:r>
              <a:rPr lang="es-ES" dirty="0"/>
              <a:t>AAP, Barcelona, Civil sección 1 del 26 octubre 2010 </a:t>
            </a:r>
          </a:p>
        </p:txBody>
      </p:sp>
      <p:sp>
        <p:nvSpPr>
          <p:cNvPr id="4" name="3 Marcador de pie de página"/>
          <p:cNvSpPr>
            <a:spLocks noGrp="1"/>
          </p:cNvSpPr>
          <p:nvPr>
            <p:ph type="ftr" sz="quarter" idx="11"/>
          </p:nvPr>
        </p:nvSpPr>
        <p:spPr/>
        <p:txBody>
          <a:bodyPr/>
          <a:lstStyle/>
          <a:p>
            <a:pPr>
              <a:defRPr/>
            </a:pPr>
            <a:r>
              <a:rPr lang="en-US"/>
              <a:t>FZ</a:t>
            </a:r>
          </a:p>
        </p:txBody>
      </p:sp>
      <p:sp>
        <p:nvSpPr>
          <p:cNvPr id="5" name="4 Marcador de número de diapositiva"/>
          <p:cNvSpPr>
            <a:spLocks noGrp="1"/>
          </p:cNvSpPr>
          <p:nvPr>
            <p:ph type="sldNum" sz="quarter" idx="12"/>
          </p:nvPr>
        </p:nvSpPr>
        <p:spPr/>
        <p:txBody>
          <a:bodyPr/>
          <a:lstStyle/>
          <a:p>
            <a:pPr>
              <a:defRPr/>
            </a:pPr>
            <a:fld id="{2F99DA4B-DCC0-4C02-AA3B-542C2F2478B7}" type="slidenum">
              <a:rPr lang="en-US" smtClean="0"/>
              <a:pPr>
                <a:defRPr/>
              </a:pPr>
              <a:t>40</a:t>
            </a:fld>
            <a:endParaRPr lang="en-US"/>
          </a:p>
        </p:txBody>
      </p:sp>
      <p:sp>
        <p:nvSpPr>
          <p:cNvPr id="7" name="6 Botón de acción: Volver">
            <a:hlinkClick r:id="rId2" action="ppaction://hlinksldjump" highlightClick="1"/>
          </p:cNvPr>
          <p:cNvSpPr/>
          <p:nvPr/>
        </p:nvSpPr>
        <p:spPr>
          <a:xfrm>
            <a:off x="8316416" y="6309320"/>
            <a:ext cx="504056" cy="432048"/>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9246285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p:txBody>
          <a:bodyPr/>
          <a:lstStyle/>
          <a:p>
            <a:r>
              <a:rPr lang="es-ES" sz="1800" dirty="0"/>
              <a:t>“</a:t>
            </a:r>
            <a:r>
              <a:rPr lang="es-ES" sz="2200" dirty="0"/>
              <a:t>ha de acompañarse con la demanda la certificación de la entidad con el extracto de las partidas de cargo y abono y las correspondientes a la aplicación de intereses, así como detallarse en la demanda las operaciones de cálculo que arrojan como saldo la cantidad determinada […] con lo que, con independencia de que el documento fehaciente determinase la corrección del saldo deudor a la vista de toda esta documentación, al no ser acompañada al documento de </a:t>
            </a:r>
            <a:r>
              <a:rPr lang="es-ES" sz="2200" dirty="0" err="1"/>
              <a:t>fehaciencia</a:t>
            </a:r>
            <a:r>
              <a:rPr lang="es-ES" sz="2200" dirty="0"/>
              <a:t> ni a la demanda, no puede estimarse cumplida esta garantía para los acreedores en el presente supuesto, lo que determina la nulidad del despacho de ejecución realizado.”</a:t>
            </a:r>
          </a:p>
        </p:txBody>
      </p:sp>
      <p:sp>
        <p:nvSpPr>
          <p:cNvPr id="4" name="3 Título"/>
          <p:cNvSpPr>
            <a:spLocks noGrp="1"/>
          </p:cNvSpPr>
          <p:nvPr>
            <p:ph type="title"/>
          </p:nvPr>
        </p:nvSpPr>
        <p:spPr/>
        <p:txBody>
          <a:bodyPr>
            <a:normAutofit fontScale="90000"/>
          </a:bodyPr>
          <a:lstStyle/>
          <a:p>
            <a:r>
              <a:rPr lang="es-ES" sz="4000" dirty="0"/>
              <a:t>Defecto intrínseco al título</a:t>
            </a:r>
            <a:br>
              <a:rPr lang="es-ES" sz="4400" dirty="0"/>
            </a:br>
            <a:r>
              <a:rPr lang="es-ES" sz="3100" dirty="0"/>
              <a:t>SAP Zaragoza 31 mayo 2010 </a:t>
            </a:r>
            <a:endParaRPr lang="es-ES" dirty="0"/>
          </a:p>
        </p:txBody>
      </p:sp>
      <p:sp>
        <p:nvSpPr>
          <p:cNvPr id="2" name="1 Marcador de pie de página"/>
          <p:cNvSpPr>
            <a:spLocks noGrp="1"/>
          </p:cNvSpPr>
          <p:nvPr>
            <p:ph type="ftr" sz="quarter" idx="11"/>
          </p:nvPr>
        </p:nvSpPr>
        <p:spPr/>
        <p:txBody>
          <a:bodyPr/>
          <a:lstStyle/>
          <a:p>
            <a:pPr>
              <a:defRPr/>
            </a:pPr>
            <a:r>
              <a:rPr lang="en-US"/>
              <a:t>FZ</a:t>
            </a:r>
          </a:p>
        </p:txBody>
      </p:sp>
      <p:sp>
        <p:nvSpPr>
          <p:cNvPr id="3" name="2 Marcador de número de diapositiva"/>
          <p:cNvSpPr>
            <a:spLocks noGrp="1"/>
          </p:cNvSpPr>
          <p:nvPr>
            <p:ph type="sldNum" sz="quarter" idx="12"/>
          </p:nvPr>
        </p:nvSpPr>
        <p:spPr/>
        <p:txBody>
          <a:bodyPr/>
          <a:lstStyle/>
          <a:p>
            <a:pPr>
              <a:defRPr/>
            </a:pPr>
            <a:fld id="{63D6ED49-5112-42FC-9CA8-3F3F1F9A8B01}" type="slidenum">
              <a:rPr lang="en-US" smtClean="0"/>
              <a:pPr>
                <a:defRPr/>
              </a:pPr>
              <a:t>41</a:t>
            </a:fld>
            <a:endParaRPr lang="en-US"/>
          </a:p>
        </p:txBody>
      </p:sp>
      <p:sp>
        <p:nvSpPr>
          <p:cNvPr id="7" name="6 Botón de acción: Volver">
            <a:hlinkClick r:id="rId2" action="ppaction://hlinksldjump" highlightClick="1"/>
          </p:cNvPr>
          <p:cNvSpPr/>
          <p:nvPr/>
        </p:nvSpPr>
        <p:spPr>
          <a:xfrm>
            <a:off x="8316416" y="6309320"/>
            <a:ext cx="504056" cy="432048"/>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38771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p:txBody>
          <a:bodyPr/>
          <a:lstStyle/>
          <a:p>
            <a:r>
              <a:rPr lang="es-ES" sz="2000" dirty="0"/>
              <a:t>“dicha obligación queda cumplida cuando la acreedora notifica, o pretender la notificación, del saldo deudor en el domicilio designado por las partes en el correspondiente contrato, y si el deudor no es localizado en ese domicilio, o accidentalmente se encuentra ausente del mismo y dejado aviso no se presenta en la oficina para su notificación, ni la ejecutante ha desplegar actividad alguna encaminada a averiguar el paradero del deudor, ni puede obligarle a desplazarse a la oficina notificadora para que el trámite quede formalmente cumplido, pues al deudor corresponde la obligación de tener informada a la entidad acreedora de sus cambios de domicilio, pues de otro modo le sería muy fácil burlar la obligación de pago”</a:t>
            </a:r>
          </a:p>
        </p:txBody>
      </p:sp>
      <p:sp>
        <p:nvSpPr>
          <p:cNvPr id="5" name="4 Título"/>
          <p:cNvSpPr>
            <a:spLocks noGrp="1"/>
          </p:cNvSpPr>
          <p:nvPr>
            <p:ph type="title"/>
          </p:nvPr>
        </p:nvSpPr>
        <p:spPr>
          <a:xfrm>
            <a:off x="457200" y="274638"/>
            <a:ext cx="8507288" cy="1143000"/>
          </a:xfrm>
        </p:spPr>
        <p:txBody>
          <a:bodyPr>
            <a:noAutofit/>
          </a:bodyPr>
          <a:lstStyle/>
          <a:p>
            <a:r>
              <a:rPr lang="es-ES" sz="3200" dirty="0"/>
              <a:t>Notificación del saldo deudor al obligado</a:t>
            </a:r>
            <a:br>
              <a:rPr lang="es-ES" sz="2800" dirty="0"/>
            </a:br>
            <a:r>
              <a:rPr lang="es-ES" sz="2800" dirty="0"/>
              <a:t>SAP Zaragoza 31 mayo 2010 </a:t>
            </a:r>
          </a:p>
        </p:txBody>
      </p:sp>
      <p:sp>
        <p:nvSpPr>
          <p:cNvPr id="2" name="1 Marcador de pie de página"/>
          <p:cNvSpPr>
            <a:spLocks noGrp="1"/>
          </p:cNvSpPr>
          <p:nvPr>
            <p:ph type="ftr" sz="quarter" idx="11"/>
          </p:nvPr>
        </p:nvSpPr>
        <p:spPr/>
        <p:txBody>
          <a:bodyPr/>
          <a:lstStyle/>
          <a:p>
            <a:pPr>
              <a:defRPr/>
            </a:pPr>
            <a:r>
              <a:rPr lang="en-US"/>
              <a:t>FZ</a:t>
            </a:r>
          </a:p>
        </p:txBody>
      </p:sp>
      <p:sp>
        <p:nvSpPr>
          <p:cNvPr id="3" name="2 Marcador de número de diapositiva"/>
          <p:cNvSpPr>
            <a:spLocks noGrp="1"/>
          </p:cNvSpPr>
          <p:nvPr>
            <p:ph type="sldNum" sz="quarter" idx="12"/>
          </p:nvPr>
        </p:nvSpPr>
        <p:spPr/>
        <p:txBody>
          <a:bodyPr/>
          <a:lstStyle/>
          <a:p>
            <a:pPr>
              <a:defRPr/>
            </a:pPr>
            <a:fld id="{63D6ED49-5112-42FC-9CA8-3F3F1F9A8B01}" type="slidenum">
              <a:rPr lang="en-US" smtClean="0"/>
              <a:pPr>
                <a:defRPr/>
              </a:pPr>
              <a:t>42</a:t>
            </a:fld>
            <a:endParaRPr lang="en-US"/>
          </a:p>
        </p:txBody>
      </p:sp>
      <p:sp>
        <p:nvSpPr>
          <p:cNvPr id="8" name="7 Botón de acción: Volver">
            <a:hlinkClick r:id="rId2" action="ppaction://hlinksldjump" highlightClick="1"/>
          </p:cNvPr>
          <p:cNvSpPr/>
          <p:nvPr/>
        </p:nvSpPr>
        <p:spPr>
          <a:xfrm>
            <a:off x="8316416" y="6309320"/>
            <a:ext cx="504056" cy="432048"/>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344306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3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13316" name="4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E010B772-EBA8-4A68-B452-1082AEBAEB27}" type="slidenum">
              <a:rPr lang="en-US" smtClean="0">
                <a:latin typeface="Times New Roman" charset="0"/>
              </a:rPr>
              <a:pPr/>
              <a:t>5</a:t>
            </a:fld>
            <a:endParaRPr lang="en-US">
              <a:latin typeface="Times New Roman" charset="0"/>
            </a:endParaRPr>
          </a:p>
        </p:txBody>
      </p:sp>
      <p:graphicFrame>
        <p:nvGraphicFramePr>
          <p:cNvPr id="9" name="8 Diagrama"/>
          <p:cNvGraphicFramePr/>
          <p:nvPr/>
        </p:nvGraphicFramePr>
        <p:xfrm>
          <a:off x="914400" y="2428868"/>
          <a:ext cx="794388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2 Título"/>
          <p:cNvSpPr>
            <a:spLocks noGrp="1"/>
          </p:cNvSpPr>
          <p:nvPr>
            <p:ph type="title"/>
          </p:nvPr>
        </p:nvSpPr>
        <p:spPr>
          <a:xfrm>
            <a:off x="457200" y="274638"/>
            <a:ext cx="8229600" cy="1143000"/>
          </a:xfrm>
        </p:spPr>
        <p:txBody>
          <a:bodyPr>
            <a:normAutofit fontScale="90000"/>
          </a:bodyPr>
          <a:lstStyle/>
          <a:p>
            <a:pPr>
              <a:defRPr/>
            </a:pPr>
            <a:r>
              <a:rPr lang="es-ES" dirty="0"/>
              <a:t>1) Noción y clases: operación activa</a:t>
            </a:r>
          </a:p>
        </p:txBody>
      </p:sp>
    </p:spTree>
    <p:extLst>
      <p:ext uri="{BB962C8B-B14F-4D97-AF65-F5344CB8AC3E}">
        <p14:creationId xmlns:p14="http://schemas.microsoft.com/office/powerpoint/2010/main" val="4292598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434752" y="1628800"/>
            <a:ext cx="8229600" cy="1368152"/>
          </a:xfrm>
        </p:spPr>
        <p:txBody>
          <a:bodyPr>
            <a:normAutofit/>
          </a:bodyPr>
          <a:lstStyle/>
          <a:p>
            <a:pPr eaLnBrk="1" hangingPunct="1"/>
            <a:r>
              <a:rPr lang="es-ES_tradnl" sz="2400" b="1" dirty="0"/>
              <a:t>Noción</a:t>
            </a:r>
            <a:r>
              <a:rPr lang="es-ES_tradnl" sz="2400" dirty="0"/>
              <a:t>: contrato por el cual la banca se obliga a tener a disposición de la otra parte una suma de dinero por un cierto período de tiempo o a tiempo indeterminado</a:t>
            </a:r>
          </a:p>
        </p:txBody>
      </p:sp>
      <p:sp>
        <p:nvSpPr>
          <p:cNvPr id="14339"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14340"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1D9C45F-ABEA-409A-B748-6D70CA7FE3C8}" type="slidenum">
              <a:rPr lang="en-US" smtClean="0">
                <a:latin typeface="Times New Roman" charset="0"/>
              </a:rPr>
              <a:pPr/>
              <a:t>6</a:t>
            </a:fld>
            <a:endParaRPr lang="en-US">
              <a:latin typeface="Times New Roman" charset="0"/>
            </a:endParaRPr>
          </a:p>
        </p:txBody>
      </p:sp>
      <p:sp>
        <p:nvSpPr>
          <p:cNvPr id="5124" name="Rectangle 2"/>
          <p:cNvSpPr>
            <a:spLocks noGrp="1" noChangeArrowheads="1"/>
          </p:cNvSpPr>
          <p:nvPr>
            <p:ph type="title"/>
          </p:nvPr>
        </p:nvSpPr>
        <p:spPr/>
        <p:txBody>
          <a:bodyPr/>
          <a:lstStyle/>
          <a:p>
            <a:pPr marL="685800" indent="-685800" eaLnBrk="1" fontAlgn="auto" hangingPunct="1">
              <a:spcAft>
                <a:spcPts val="0"/>
              </a:spcAft>
              <a:defRPr/>
            </a:pPr>
            <a:r>
              <a:rPr lang="es-ES" sz="3600" dirty="0"/>
              <a:t>1) Noción y clases:</a:t>
            </a:r>
            <a:br>
              <a:rPr lang="es-ES" sz="3600" dirty="0"/>
            </a:br>
            <a:r>
              <a:rPr lang="es-ES_tradnl" sz="3200" i="1" dirty="0"/>
              <a:t>Contrato de apertura de crédito</a:t>
            </a:r>
          </a:p>
        </p:txBody>
      </p:sp>
      <mc:AlternateContent xmlns:mc="http://schemas.openxmlformats.org/markup-compatibility/2006">
        <mc:Choice xmlns:pslz="http://schemas.microsoft.com/office/powerpoint/2016/slidezoom" Requires="pslz">
          <p:graphicFrame>
            <p:nvGraphicFramePr>
              <p:cNvPr id="5" name="Vista general de diapositiva 4">
                <a:extLst>
                  <a:ext uri="{FF2B5EF4-FFF2-40B4-BE49-F238E27FC236}">
                    <a16:creationId xmlns:a16="http://schemas.microsoft.com/office/drawing/2014/main" id="{C8757C41-76DF-4B07-9316-334D8131B420}"/>
                  </a:ext>
                </a:extLst>
              </p:cNvPr>
              <p:cNvGraphicFramePr>
                <a:graphicFrameLocks noChangeAspect="1"/>
              </p:cNvGraphicFramePr>
              <p:nvPr>
                <p:extLst>
                  <p:ext uri="{D42A27DB-BD31-4B8C-83A1-F6EECF244321}">
                    <p14:modId xmlns:p14="http://schemas.microsoft.com/office/powerpoint/2010/main" val="369881197"/>
                  </p:ext>
                </p:extLst>
              </p:nvPr>
            </p:nvGraphicFramePr>
            <p:xfrm>
              <a:off x="6590977" y="2816320"/>
              <a:ext cx="1678583" cy="1258937"/>
            </p:xfrm>
            <a:graphic>
              <a:graphicData uri="http://schemas.microsoft.com/office/powerpoint/2016/slidezoom">
                <pslz:sldZm>
                  <pslz:sldZmObj sldId="282" cId="1036150608">
                    <pslz:zmPr id="{D4BC7AC1-1ACC-4D11-BB5F-108C358831D6}" transitionDur="1000">
                      <p166:blipFill xmlns:p166="http://schemas.microsoft.com/office/powerpoint/2016/6/main">
                        <a:blip r:embed="rId3"/>
                        <a:stretch>
                          <a:fillRect/>
                        </a:stretch>
                      </p166:blipFill>
                      <p166:spPr xmlns:p166="http://schemas.microsoft.com/office/powerpoint/2016/6/main">
                        <a:xfrm>
                          <a:off x="0" y="0"/>
                          <a:ext cx="1678583" cy="1258937"/>
                        </a:xfrm>
                        <a:prstGeom prst="rect">
                          <a:avLst/>
                        </a:prstGeom>
                        <a:ln w="3175">
                          <a:solidFill>
                            <a:prstClr val="ltGray"/>
                          </a:solidFill>
                        </a:ln>
                      </p166:spPr>
                    </pslz:zmPr>
                  </pslz:sldZmObj>
                </pslz:sldZm>
              </a:graphicData>
            </a:graphic>
          </p:graphicFrame>
        </mc:Choice>
        <mc:Fallback>
          <p:pic>
            <p:nvPicPr>
              <p:cNvPr id="5" name="Vista general de diapositiva 4">
                <a:hlinkClick r:id="rId4" action="ppaction://hlinksldjump"/>
                <a:extLst>
                  <a:ext uri="{FF2B5EF4-FFF2-40B4-BE49-F238E27FC236}">
                    <a16:creationId xmlns:a16="http://schemas.microsoft.com/office/drawing/2014/main" id="{C8757C41-76DF-4B07-9316-334D8131B420}"/>
                  </a:ext>
                </a:extLst>
              </p:cNvPr>
              <p:cNvPicPr>
                <a:picLocks noGrp="1" noRot="1" noChangeAspect="1" noMove="1" noResize="1" noEditPoints="1" noAdjustHandles="1" noChangeArrowheads="1" noChangeShapeType="1"/>
              </p:cNvPicPr>
              <p:nvPr/>
            </p:nvPicPr>
            <p:blipFill>
              <a:blip r:embed="rId3"/>
              <a:stretch>
                <a:fillRect/>
              </a:stretch>
            </p:blipFill>
            <p:spPr>
              <a:xfrm>
                <a:off x="6590977" y="2816320"/>
                <a:ext cx="1678583" cy="1258937"/>
              </a:xfrm>
              <a:prstGeom prst="rect">
                <a:avLst/>
              </a:prstGeom>
              <a:ln w="3175">
                <a:solidFill>
                  <a:prstClr val="ltGray"/>
                </a:solidFill>
              </a:ln>
            </p:spPr>
          </p:pic>
        </mc:Fallback>
      </mc:AlternateContent>
      <p:sp>
        <p:nvSpPr>
          <p:cNvPr id="10" name="Rectangle 3">
            <a:extLst>
              <a:ext uri="{FF2B5EF4-FFF2-40B4-BE49-F238E27FC236}">
                <a16:creationId xmlns:a16="http://schemas.microsoft.com/office/drawing/2014/main" id="{16AD51DA-82B3-4E0A-87AA-E21377D114CD}"/>
              </a:ext>
            </a:extLst>
          </p:cNvPr>
          <p:cNvSpPr txBox="1">
            <a:spLocks noChangeArrowheads="1"/>
          </p:cNvSpPr>
          <p:nvPr/>
        </p:nvSpPr>
        <p:spPr>
          <a:xfrm>
            <a:off x="312431" y="3284984"/>
            <a:ext cx="5145360" cy="41719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tx2">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mn-lt"/>
                <a:ea typeface="+mn-ea"/>
                <a:cs typeface="+mn-cs"/>
              </a:defRPr>
            </a:lvl4pPr>
            <a:lvl5pPr marL="2057400" indent="-228600" algn="l" defTabSz="914400" rtl="0" eaLnBrk="1" latinLnBrk="0" hangingPunct="1">
              <a:spcBef>
                <a:spcPct val="20000"/>
              </a:spcBef>
              <a:buFont typeface="Wingdings" pitchFamily="2" charset="2"/>
              <a:buChar char="§"/>
              <a:defRPr sz="2000" kern="1200" baseline="0">
                <a:solidFill>
                  <a:schemeClr val="tx2">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s-ES_tradnl" dirty="0"/>
              <a:t>Art. 1842 </a:t>
            </a:r>
            <a:r>
              <a:rPr lang="es-ES_tradnl" dirty="0" err="1"/>
              <a:t>Cc</a:t>
            </a:r>
            <a:r>
              <a:rPr lang="es-ES_tradnl" dirty="0"/>
              <a:t> italiano</a:t>
            </a:r>
          </a:p>
          <a:p>
            <a:pPr lvl="1"/>
            <a:endParaRPr lang="es-ES_tradnl" dirty="0"/>
          </a:p>
          <a:p>
            <a:pPr lvl="1"/>
            <a:r>
              <a:rPr lang="es-ES_tradnl" dirty="0"/>
              <a:t>STS 713/2018, 23</a:t>
            </a:r>
            <a:r>
              <a:rPr lang="es-ES" dirty="0"/>
              <a:t>/3/18</a:t>
            </a:r>
            <a:endParaRPr lang="es-ES_tradnl" dirty="0"/>
          </a:p>
          <a:p>
            <a:pPr lvl="1"/>
            <a:endParaRPr lang="es-ES_tradnl" dirty="0"/>
          </a:p>
          <a:p>
            <a:pPr lvl="1"/>
            <a:r>
              <a:rPr lang="es-ES_tradnl" dirty="0"/>
              <a:t>STS 27-VI-1989</a:t>
            </a:r>
          </a:p>
        </p:txBody>
      </p:sp>
      <mc:AlternateContent xmlns:mc="http://schemas.openxmlformats.org/markup-compatibility/2006">
        <mc:Choice xmlns:pslz="http://schemas.microsoft.com/office/powerpoint/2016/slidezoom" Requires="pslz">
          <p:graphicFrame>
            <p:nvGraphicFramePr>
              <p:cNvPr id="3" name="Vista general de diapositiva 2">
                <a:extLst>
                  <a:ext uri="{FF2B5EF4-FFF2-40B4-BE49-F238E27FC236}">
                    <a16:creationId xmlns:a16="http://schemas.microsoft.com/office/drawing/2014/main" id="{61FD821F-0C5F-45E4-9F7D-6393695BAE9C}"/>
                  </a:ext>
                </a:extLst>
              </p:cNvPr>
              <p:cNvGraphicFramePr>
                <a:graphicFrameLocks noChangeAspect="1"/>
              </p:cNvGraphicFramePr>
              <p:nvPr>
                <p:extLst>
                  <p:ext uri="{D42A27DB-BD31-4B8C-83A1-F6EECF244321}">
                    <p14:modId xmlns:p14="http://schemas.microsoft.com/office/powerpoint/2010/main" val="366084918"/>
                  </p:ext>
                </p:extLst>
              </p:nvPr>
            </p:nvGraphicFramePr>
            <p:xfrm>
              <a:off x="6590977" y="4033009"/>
              <a:ext cx="1711540" cy="1283655"/>
            </p:xfrm>
            <a:graphic>
              <a:graphicData uri="http://schemas.microsoft.com/office/powerpoint/2016/slidezoom">
                <pslz:sldZm>
                  <pslz:sldZmObj sldId="305" cId="2048080386">
                    <pslz:zmPr id="{8AF352B9-F3E3-4958-BA91-64DDDD25B7A1}" transitionDur="1000">
                      <p166:blipFill xmlns:p166="http://schemas.microsoft.com/office/powerpoint/2016/6/main">
                        <a:blip r:embed="rId5"/>
                        <a:stretch>
                          <a:fillRect/>
                        </a:stretch>
                      </p166:blipFill>
                      <p166:spPr xmlns:p166="http://schemas.microsoft.com/office/powerpoint/2016/6/main">
                        <a:xfrm>
                          <a:off x="0" y="0"/>
                          <a:ext cx="1711540" cy="1283655"/>
                        </a:xfrm>
                        <a:prstGeom prst="rect">
                          <a:avLst/>
                        </a:prstGeom>
                        <a:ln w="3175">
                          <a:solidFill>
                            <a:prstClr val="ltGray"/>
                          </a:solidFill>
                        </a:ln>
                      </p166:spPr>
                    </pslz:zmPr>
                  </pslz:sldZmObj>
                </pslz:sldZm>
              </a:graphicData>
            </a:graphic>
          </p:graphicFrame>
        </mc:Choice>
        <mc:Fallback>
          <p:pic>
            <p:nvPicPr>
              <p:cNvPr id="3" name="Vista general de diapositiva 2">
                <a:hlinkClick r:id="rId6" action="ppaction://hlinksldjump"/>
                <a:extLst>
                  <a:ext uri="{FF2B5EF4-FFF2-40B4-BE49-F238E27FC236}">
                    <a16:creationId xmlns:a16="http://schemas.microsoft.com/office/drawing/2014/main" id="{61FD821F-0C5F-45E4-9F7D-6393695BAE9C}"/>
                  </a:ext>
                </a:extLst>
              </p:cNvPr>
              <p:cNvPicPr>
                <a:picLocks noGrp="1" noRot="1" noChangeAspect="1" noMove="1" noResize="1" noEditPoints="1" noAdjustHandles="1" noChangeArrowheads="1" noChangeShapeType="1"/>
              </p:cNvPicPr>
              <p:nvPr/>
            </p:nvPicPr>
            <p:blipFill>
              <a:blip r:embed="rId5"/>
              <a:stretch>
                <a:fillRect/>
              </a:stretch>
            </p:blipFill>
            <p:spPr>
              <a:xfrm>
                <a:off x="6590977" y="4033009"/>
                <a:ext cx="1711540" cy="1283655"/>
              </a:xfrm>
              <a:prstGeom prst="rect">
                <a:avLst/>
              </a:prstGeom>
              <a:ln w="3175">
                <a:solidFill>
                  <a:prstClr val="ltGray"/>
                </a:solidFill>
              </a:ln>
            </p:spPr>
          </p:pic>
        </mc:Fallback>
      </mc:AlternateContent>
      <mc:AlternateContent xmlns:mc="http://schemas.openxmlformats.org/markup-compatibility/2006">
        <mc:Choice xmlns:pslz="http://schemas.microsoft.com/office/powerpoint/2016/slidezoom" Requires="pslz">
          <p:graphicFrame>
            <p:nvGraphicFramePr>
              <p:cNvPr id="7" name="Vista general de diapositiva 6">
                <a:extLst>
                  <a:ext uri="{FF2B5EF4-FFF2-40B4-BE49-F238E27FC236}">
                    <a16:creationId xmlns:a16="http://schemas.microsoft.com/office/drawing/2014/main" id="{272AC25E-1198-4343-96A1-C41A3BCB6359}"/>
                  </a:ext>
                </a:extLst>
              </p:cNvPr>
              <p:cNvGraphicFramePr>
                <a:graphicFrameLocks noChangeAspect="1"/>
              </p:cNvGraphicFramePr>
              <p:nvPr>
                <p:extLst>
                  <p:ext uri="{D42A27DB-BD31-4B8C-83A1-F6EECF244321}">
                    <p14:modId xmlns:p14="http://schemas.microsoft.com/office/powerpoint/2010/main" val="3242831730"/>
                  </p:ext>
                </p:extLst>
              </p:nvPr>
            </p:nvGraphicFramePr>
            <p:xfrm>
              <a:off x="6590977" y="5266277"/>
              <a:ext cx="1711540" cy="1283655"/>
            </p:xfrm>
            <a:graphic>
              <a:graphicData uri="http://schemas.microsoft.com/office/powerpoint/2016/slidezoom">
                <pslz:sldZm>
                  <pslz:sldZmObj sldId="281" cId="1110083033">
                    <pslz:zmPr id="{120EB0AE-C2F6-444C-8285-8A3FEE5D656C}" transitionDur="1000">
                      <p166:blipFill xmlns:p166="http://schemas.microsoft.com/office/powerpoint/2016/6/main">
                        <a:blip r:embed="rId7"/>
                        <a:stretch>
                          <a:fillRect/>
                        </a:stretch>
                      </p166:blipFill>
                      <p166:spPr xmlns:p166="http://schemas.microsoft.com/office/powerpoint/2016/6/main">
                        <a:xfrm>
                          <a:off x="0" y="0"/>
                          <a:ext cx="1711540" cy="1283655"/>
                        </a:xfrm>
                        <a:prstGeom prst="rect">
                          <a:avLst/>
                        </a:prstGeom>
                        <a:ln w="3175">
                          <a:solidFill>
                            <a:prstClr val="ltGray"/>
                          </a:solidFill>
                        </a:ln>
                      </p166:spPr>
                    </pslz:zmPr>
                  </pslz:sldZmObj>
                </pslz:sldZm>
              </a:graphicData>
            </a:graphic>
          </p:graphicFrame>
        </mc:Choice>
        <mc:Fallback>
          <p:pic>
            <p:nvPicPr>
              <p:cNvPr id="7" name="Vista general de diapositiva 6">
                <a:hlinkClick r:id="rId8" action="ppaction://hlinksldjump"/>
                <a:extLst>
                  <a:ext uri="{FF2B5EF4-FFF2-40B4-BE49-F238E27FC236}">
                    <a16:creationId xmlns:a16="http://schemas.microsoft.com/office/drawing/2014/main" id="{272AC25E-1198-4343-96A1-C41A3BCB6359}"/>
                  </a:ext>
                </a:extLst>
              </p:cNvPr>
              <p:cNvPicPr>
                <a:picLocks noGrp="1" noRot="1" noChangeAspect="1" noMove="1" noResize="1" noEditPoints="1" noAdjustHandles="1" noChangeArrowheads="1" noChangeShapeType="1"/>
              </p:cNvPicPr>
              <p:nvPr/>
            </p:nvPicPr>
            <p:blipFill>
              <a:blip r:embed="rId7"/>
              <a:stretch>
                <a:fillRect/>
              </a:stretch>
            </p:blipFill>
            <p:spPr>
              <a:xfrm>
                <a:off x="6590977" y="5266277"/>
                <a:ext cx="1711540" cy="1283655"/>
              </a:xfrm>
              <a:prstGeom prst="rect">
                <a:avLst/>
              </a:prstGeom>
              <a:ln w="3175">
                <a:solidFill>
                  <a:prstClr val="ltGray"/>
                </a:solidFill>
              </a:ln>
            </p:spPr>
          </p:pic>
        </mc:Fallback>
      </mc:AlternateContent>
    </p:spTree>
    <p:extLst>
      <p:ext uri="{BB962C8B-B14F-4D97-AF65-F5344CB8AC3E}">
        <p14:creationId xmlns:p14="http://schemas.microsoft.com/office/powerpoint/2010/main" val="1691604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609600" y="2286000"/>
            <a:ext cx="8178800" cy="4171950"/>
          </a:xfrm>
        </p:spPr>
        <p:txBody>
          <a:bodyPr/>
          <a:lstStyle/>
          <a:p>
            <a:pPr eaLnBrk="1" hangingPunct="1"/>
            <a:r>
              <a:rPr lang="es-ES_tradnl" b="1"/>
              <a:t>Función</a:t>
            </a:r>
            <a:r>
              <a:rPr lang="es-ES_tradnl"/>
              <a:t>: permite obtener la ayuda de la banca adaptada a las exigencias del momento (rotativo -</a:t>
            </a:r>
            <a:r>
              <a:rPr lang="es-ES_tradnl" i="1"/>
              <a:t>revolving</a:t>
            </a:r>
            <a:r>
              <a:rPr lang="es-ES_tradnl"/>
              <a:t>-)</a:t>
            </a:r>
          </a:p>
          <a:p>
            <a:pPr eaLnBrk="1" hangingPunct="1"/>
            <a:r>
              <a:rPr lang="es-ES_tradnl"/>
              <a:t> </a:t>
            </a:r>
            <a:r>
              <a:rPr lang="es-ES_tradnl" b="1"/>
              <a:t>Naturaleza</a:t>
            </a:r>
            <a:r>
              <a:rPr lang="es-ES_tradnl"/>
              <a:t>: es un contrato puro de crédito</a:t>
            </a:r>
          </a:p>
          <a:p>
            <a:pPr lvl="1" eaLnBrk="1" hangingPunct="1"/>
            <a:r>
              <a:rPr lang="es-ES_tradnl"/>
              <a:t>atributivo de un poder de disposición </a:t>
            </a:r>
          </a:p>
        </p:txBody>
      </p:sp>
      <p:sp>
        <p:nvSpPr>
          <p:cNvPr id="15363" name="4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15364" name="5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86BC947-5D21-4EB7-AE3C-9FFE00E18EFB}" type="slidenum">
              <a:rPr lang="en-US" smtClean="0">
                <a:latin typeface="Times New Roman" charset="0"/>
              </a:rPr>
              <a:pPr/>
              <a:t>7</a:t>
            </a:fld>
            <a:endParaRPr lang="en-US">
              <a:latin typeface="Times New Roman" charset="0"/>
            </a:endParaRPr>
          </a:p>
        </p:txBody>
      </p:sp>
      <p:sp>
        <p:nvSpPr>
          <p:cNvPr id="6148" name="Rectangle 2"/>
          <p:cNvSpPr>
            <a:spLocks noGrp="1" noChangeArrowheads="1"/>
          </p:cNvSpPr>
          <p:nvPr>
            <p:ph type="title"/>
          </p:nvPr>
        </p:nvSpPr>
        <p:spPr/>
        <p:txBody>
          <a:bodyPr/>
          <a:lstStyle/>
          <a:p>
            <a:pPr eaLnBrk="1" fontAlgn="auto" hangingPunct="1">
              <a:spcAft>
                <a:spcPts val="0"/>
              </a:spcAft>
              <a:defRPr/>
            </a:pPr>
            <a:r>
              <a:rPr lang="es-ES" sz="3600" dirty="0"/>
              <a:t>1) Noción y clases:</a:t>
            </a:r>
            <a:br>
              <a:rPr lang="es-ES" sz="3600" dirty="0"/>
            </a:br>
            <a:r>
              <a:rPr lang="es-ES_tradnl" sz="3200" i="1" dirty="0"/>
              <a:t>Contrato de apertura de crédito</a:t>
            </a:r>
          </a:p>
        </p:txBody>
      </p:sp>
    </p:spTree>
    <p:extLst>
      <p:ext uri="{BB962C8B-B14F-4D97-AF65-F5344CB8AC3E}">
        <p14:creationId xmlns:p14="http://schemas.microsoft.com/office/powerpoint/2010/main" val="404822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5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16387" name="6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30E4F5F-AF4D-4599-9D7C-83DD871596A8}" type="slidenum">
              <a:rPr lang="en-US" smtClean="0">
                <a:latin typeface="Times New Roman" charset="0"/>
              </a:rPr>
              <a:pPr/>
              <a:t>8</a:t>
            </a:fld>
            <a:endParaRPr lang="en-US">
              <a:latin typeface="Times New Roman" charset="0"/>
            </a:endParaRPr>
          </a:p>
        </p:txBody>
      </p:sp>
      <p:sp>
        <p:nvSpPr>
          <p:cNvPr id="7172" name="Rectangle 2"/>
          <p:cNvSpPr>
            <a:spLocks noGrp="1" noChangeArrowheads="1"/>
          </p:cNvSpPr>
          <p:nvPr>
            <p:ph type="title" idx="4294967295"/>
          </p:nvPr>
        </p:nvSpPr>
        <p:spPr>
          <a:xfrm>
            <a:off x="500034" y="214290"/>
            <a:ext cx="8229600" cy="1143000"/>
          </a:xfrm>
        </p:spPr>
        <p:txBody>
          <a:bodyPr>
            <a:normAutofit fontScale="90000"/>
          </a:bodyPr>
          <a:lstStyle/>
          <a:p>
            <a:pPr eaLnBrk="1" fontAlgn="auto" hangingPunct="1">
              <a:spcAft>
                <a:spcPts val="0"/>
              </a:spcAft>
              <a:defRPr/>
            </a:pPr>
            <a:r>
              <a:rPr lang="es-ES" sz="3600" dirty="0"/>
              <a:t>1) Noción y clases:</a:t>
            </a:r>
            <a:br>
              <a:rPr lang="es-ES" sz="3600" dirty="0"/>
            </a:br>
            <a:r>
              <a:rPr lang="es-ES" sz="3600" dirty="0"/>
              <a:t> </a:t>
            </a:r>
            <a:r>
              <a:rPr lang="es-ES_tradnl" sz="2800" dirty="0"/>
              <a:t>Préstamo		</a:t>
            </a:r>
          </a:p>
        </p:txBody>
      </p:sp>
      <p:sp>
        <p:nvSpPr>
          <p:cNvPr id="16389" name="Rectangle 3"/>
          <p:cNvSpPr>
            <a:spLocks noGrp="1" noChangeArrowheads="1"/>
          </p:cNvSpPr>
          <p:nvPr>
            <p:ph sz="half" idx="4294967295"/>
          </p:nvPr>
        </p:nvSpPr>
        <p:spPr>
          <a:xfrm>
            <a:off x="500063" y="1714500"/>
            <a:ext cx="4038600" cy="4525963"/>
          </a:xfrm>
        </p:spPr>
        <p:txBody>
          <a:bodyPr/>
          <a:lstStyle/>
          <a:p>
            <a:pPr eaLnBrk="1" hangingPunct="1"/>
            <a:r>
              <a:rPr lang="es-ES_tradnl" sz="2000" b="1"/>
              <a:t>Real</a:t>
            </a:r>
            <a:r>
              <a:rPr lang="es-ES_tradnl" sz="2000"/>
              <a:t>: se perfecciona con la entrega del dinero		</a:t>
            </a:r>
          </a:p>
          <a:p>
            <a:pPr eaLnBrk="1" hangingPunct="1"/>
            <a:r>
              <a:rPr lang="es-ES_tradnl" sz="2000" b="1"/>
              <a:t>Unilateral</a:t>
            </a:r>
            <a:r>
              <a:rPr lang="es-ES_tradnl" sz="2000"/>
              <a:t>: genera obligaciones sólo para el prestatario </a:t>
            </a:r>
            <a:r>
              <a:rPr lang="es-ES_tradnl" sz="2000">
                <a:sym typeface="Symbol" pitchFamily="18" charset="2"/>
              </a:rPr>
              <a:t></a:t>
            </a:r>
            <a:r>
              <a:rPr lang="es-ES_tradnl" sz="2000">
                <a:sym typeface="Monotype Sorts" pitchFamily="2" charset="2"/>
              </a:rPr>
              <a:t> obligación de reembolso y de pago de intereses</a:t>
            </a:r>
            <a:endParaRPr lang="es-ES_tradnl" sz="2000"/>
          </a:p>
        </p:txBody>
      </p:sp>
    </p:spTree>
    <p:extLst>
      <p:ext uri="{BB962C8B-B14F-4D97-AF65-F5344CB8AC3E}">
        <p14:creationId xmlns:p14="http://schemas.microsoft.com/office/powerpoint/2010/main" val="3680766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5 Marcador de pie de página"/>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en-US">
                <a:latin typeface="Times New Roman" charset="0"/>
              </a:rPr>
              <a:t>FZ</a:t>
            </a:r>
          </a:p>
        </p:txBody>
      </p:sp>
      <p:sp>
        <p:nvSpPr>
          <p:cNvPr id="17411" name="6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20D2687-A741-4B6B-A4B3-8363DA30F699}" type="slidenum">
              <a:rPr lang="en-US" smtClean="0">
                <a:latin typeface="Times New Roman" charset="0"/>
              </a:rPr>
              <a:pPr/>
              <a:t>9</a:t>
            </a:fld>
            <a:endParaRPr lang="en-US">
              <a:latin typeface="Times New Roman" charset="0"/>
            </a:endParaRPr>
          </a:p>
        </p:txBody>
      </p:sp>
      <p:sp>
        <p:nvSpPr>
          <p:cNvPr id="7172" name="Rectangle 2"/>
          <p:cNvSpPr>
            <a:spLocks noGrp="1" noChangeArrowheads="1"/>
          </p:cNvSpPr>
          <p:nvPr>
            <p:ph type="title" idx="4294967295"/>
          </p:nvPr>
        </p:nvSpPr>
        <p:spPr>
          <a:xfrm>
            <a:off x="500034" y="214290"/>
            <a:ext cx="8229600" cy="1143000"/>
          </a:xfrm>
        </p:spPr>
        <p:txBody>
          <a:bodyPr>
            <a:normAutofit fontScale="90000"/>
          </a:bodyPr>
          <a:lstStyle/>
          <a:p>
            <a:pPr eaLnBrk="1" fontAlgn="auto" hangingPunct="1">
              <a:spcAft>
                <a:spcPts val="0"/>
              </a:spcAft>
              <a:defRPr/>
            </a:pPr>
            <a:r>
              <a:rPr lang="es-ES" sz="3600" dirty="0"/>
              <a:t>1) Noción y clases:</a:t>
            </a:r>
            <a:br>
              <a:rPr lang="es-ES" sz="3600" dirty="0"/>
            </a:br>
            <a:r>
              <a:rPr lang="es-ES" sz="3600" dirty="0"/>
              <a:t> </a:t>
            </a:r>
            <a:r>
              <a:rPr lang="es-ES_tradnl" sz="2800" dirty="0"/>
              <a:t>Préstamo		             Apertura de crédito</a:t>
            </a:r>
          </a:p>
        </p:txBody>
      </p:sp>
      <p:sp>
        <p:nvSpPr>
          <p:cNvPr id="17413" name="Rectangle 3"/>
          <p:cNvSpPr>
            <a:spLocks noGrp="1" noChangeArrowheads="1"/>
          </p:cNvSpPr>
          <p:nvPr>
            <p:ph sz="half" idx="4294967295"/>
          </p:nvPr>
        </p:nvSpPr>
        <p:spPr>
          <a:xfrm>
            <a:off x="500063" y="1714500"/>
            <a:ext cx="4038600" cy="4525963"/>
          </a:xfrm>
        </p:spPr>
        <p:txBody>
          <a:bodyPr/>
          <a:lstStyle/>
          <a:p>
            <a:pPr eaLnBrk="1" hangingPunct="1"/>
            <a:r>
              <a:rPr lang="es-ES_tradnl" sz="2000" b="1" dirty="0"/>
              <a:t>Real</a:t>
            </a:r>
            <a:r>
              <a:rPr lang="es-ES_tradnl" sz="2000" dirty="0"/>
              <a:t>: se perfecciona con la entrega del dinero		</a:t>
            </a:r>
          </a:p>
          <a:p>
            <a:pPr eaLnBrk="1" hangingPunct="1"/>
            <a:r>
              <a:rPr lang="es-ES_tradnl" sz="2000" b="1" dirty="0"/>
              <a:t>Unilateral</a:t>
            </a:r>
            <a:r>
              <a:rPr lang="es-ES_tradnl" sz="2000" dirty="0"/>
              <a:t>: genera obligaciones sólo para el prestatario </a:t>
            </a:r>
            <a:r>
              <a:rPr lang="es-ES_tradnl" sz="2000" dirty="0">
                <a:sym typeface="Symbol" pitchFamily="18" charset="2"/>
              </a:rPr>
              <a:t></a:t>
            </a:r>
            <a:r>
              <a:rPr lang="es-ES_tradnl" sz="2000" dirty="0">
                <a:sym typeface="Monotype Sorts" pitchFamily="2" charset="2"/>
              </a:rPr>
              <a:t> obligación de reembolso y de pago de intereses</a:t>
            </a:r>
            <a:endParaRPr lang="es-ES_tradnl" sz="2000" dirty="0"/>
          </a:p>
        </p:txBody>
      </p:sp>
      <p:sp>
        <p:nvSpPr>
          <p:cNvPr id="17414" name="Rectangle 4"/>
          <p:cNvSpPr>
            <a:spLocks noGrp="1" noChangeArrowheads="1"/>
          </p:cNvSpPr>
          <p:nvPr>
            <p:ph sz="half" idx="4294967295"/>
          </p:nvPr>
        </p:nvSpPr>
        <p:spPr>
          <a:xfrm>
            <a:off x="4500563" y="1643063"/>
            <a:ext cx="4286250" cy="4525962"/>
          </a:xfrm>
        </p:spPr>
        <p:txBody>
          <a:bodyPr/>
          <a:lstStyle/>
          <a:p>
            <a:pPr eaLnBrk="1" hangingPunct="1"/>
            <a:r>
              <a:rPr lang="es-ES_tradnl" sz="2000" b="1" dirty="0"/>
              <a:t>Consensual</a:t>
            </a:r>
            <a:r>
              <a:rPr lang="es-ES_tradnl" sz="2000" dirty="0"/>
              <a:t>: se perfecciona por el acuerdo de voluntades</a:t>
            </a:r>
          </a:p>
          <a:p>
            <a:pPr eaLnBrk="1" hangingPunct="1"/>
            <a:r>
              <a:rPr lang="es-ES_tradnl" sz="2000" b="1" dirty="0"/>
              <a:t>Bilateral</a:t>
            </a:r>
            <a:r>
              <a:rPr lang="es-ES_tradnl" sz="2000" dirty="0"/>
              <a:t>: genera obligaciones para el banco (crear y mantener disponibilidad) y para el acreditado (pagar comisión pactada); </a:t>
            </a:r>
          </a:p>
          <a:p>
            <a:pPr eaLnBrk="1" hangingPunct="1">
              <a:buFont typeface="Wingdings" pitchFamily="2" charset="2"/>
              <a:buNone/>
            </a:pPr>
            <a:r>
              <a:rPr lang="es-ES_tradnl" sz="2000" dirty="0"/>
              <a:t>	* de los (eventuales) actos de disposición surge la obligación de reembolso y pago de intereses</a:t>
            </a:r>
          </a:p>
        </p:txBody>
      </p:sp>
      <p:sp>
        <p:nvSpPr>
          <p:cNvPr id="17415" name="Text Box 5"/>
          <p:cNvSpPr txBox="1">
            <a:spLocks noChangeArrowheads="1"/>
          </p:cNvSpPr>
          <p:nvPr/>
        </p:nvSpPr>
        <p:spPr bwMode="auto">
          <a:xfrm>
            <a:off x="3334352" y="5286375"/>
            <a:ext cx="2266070" cy="400110"/>
          </a:xfrm>
          <a:prstGeom prst="rect">
            <a:avLst/>
          </a:prstGeom>
          <a:noFill/>
          <a:ln w="9525">
            <a:noFill/>
            <a:miter lim="800000"/>
            <a:headEnd/>
            <a:tailEnd/>
          </a:ln>
        </p:spPr>
        <p:txBody>
          <a:bodyPr wrap="none">
            <a:spAutoFit/>
          </a:bodyPr>
          <a:lstStyle/>
          <a:p>
            <a:pPr algn="ctr"/>
            <a:r>
              <a:rPr lang="es-ES_tradnl" sz="2000" dirty="0">
                <a:solidFill>
                  <a:schemeClr val="tx1"/>
                </a:solidFill>
                <a:hlinkClick r:id="rId3" action="ppaction://hlinksldjump"/>
              </a:rPr>
              <a:t>STS 25 febrero 2009</a:t>
            </a:r>
            <a:endParaRPr lang="es-ES_tradnl" sz="2000" dirty="0">
              <a:solidFill>
                <a:schemeClr val="tx1"/>
              </a:solidFill>
            </a:endParaRPr>
          </a:p>
        </p:txBody>
      </p:sp>
      <p:sp>
        <p:nvSpPr>
          <p:cNvPr id="17416" name="Text Box 6"/>
          <p:cNvSpPr txBox="1">
            <a:spLocks noChangeArrowheads="1"/>
          </p:cNvSpPr>
          <p:nvPr/>
        </p:nvSpPr>
        <p:spPr bwMode="auto">
          <a:xfrm>
            <a:off x="3571875" y="5686485"/>
            <a:ext cx="1908175" cy="769938"/>
          </a:xfrm>
          <a:prstGeom prst="rect">
            <a:avLst/>
          </a:prstGeom>
          <a:noFill/>
          <a:ln w="12700">
            <a:noFill/>
            <a:miter lim="800000"/>
            <a:headEnd/>
            <a:tailEnd/>
          </a:ln>
        </p:spPr>
        <p:txBody>
          <a:bodyPr wrap="none">
            <a:spAutoFit/>
          </a:bodyPr>
          <a:lstStyle/>
          <a:p>
            <a:r>
              <a:rPr lang="es-ES" sz="2000" dirty="0">
                <a:hlinkClick r:id="rId4" action="ppaction://hlinksldjump"/>
              </a:rPr>
              <a:t>STS 2-XI-2002</a:t>
            </a:r>
            <a:endParaRPr lang="es-ES" sz="2000" dirty="0"/>
          </a:p>
          <a:p>
            <a:endParaRPr lang="es-ES" dirty="0"/>
          </a:p>
        </p:txBody>
      </p:sp>
    </p:spTree>
    <p:extLst>
      <p:ext uri="{BB962C8B-B14F-4D97-AF65-F5344CB8AC3E}">
        <p14:creationId xmlns:p14="http://schemas.microsoft.com/office/powerpoint/2010/main" val="34243641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1049</TotalTime>
  <Words>2799</Words>
  <Application>Microsoft Office PowerPoint</Application>
  <PresentationFormat>Presentación en pantalla (4:3)</PresentationFormat>
  <Paragraphs>274</Paragraphs>
  <Slides>42</Slides>
  <Notes>35</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42</vt:i4>
      </vt:variant>
    </vt:vector>
  </HeadingPairs>
  <TitlesOfParts>
    <vt:vector size="51" baseType="lpstr">
      <vt:lpstr>Arial</vt:lpstr>
      <vt:lpstr>Calibri</vt:lpstr>
      <vt:lpstr>Monotype Sorts</vt:lpstr>
      <vt:lpstr>Symbol</vt:lpstr>
      <vt:lpstr>Times New Roman</vt:lpstr>
      <vt:lpstr>Verdana</vt:lpstr>
      <vt:lpstr>Wingdings</vt:lpstr>
      <vt:lpstr>Wingdings 3</vt:lpstr>
      <vt:lpstr>Tema de Office</vt:lpstr>
      <vt:lpstr>Apertura de crédito</vt:lpstr>
      <vt:lpstr>Temas a tratar</vt:lpstr>
      <vt:lpstr>1) Noción y clases: operación activa</vt:lpstr>
      <vt:lpstr>1) Noción y clases: operación activa</vt:lpstr>
      <vt:lpstr>1) Noción y clases: operación activa</vt:lpstr>
      <vt:lpstr>1) Noción y clases: Contrato de apertura de crédito</vt:lpstr>
      <vt:lpstr>1) Noción y clases: Contrato de apertura de crédito</vt:lpstr>
      <vt:lpstr>1) Noción y clases:  Préstamo  </vt:lpstr>
      <vt:lpstr>1) Noción y clases:  Préstamo               Apertura de crédito</vt:lpstr>
      <vt:lpstr>1) Noción y clases  Clases</vt:lpstr>
      <vt:lpstr>2) Caracteres</vt:lpstr>
      <vt:lpstr>3) Contenido:  permanente</vt:lpstr>
      <vt:lpstr>3) Contenido:  eventual</vt:lpstr>
      <vt:lpstr>4) Reclamación del saldo deudor Pacto de liquidez</vt:lpstr>
      <vt:lpstr>4) Reclamación del saldo deudor Pacto de liquidez</vt:lpstr>
      <vt:lpstr>4) Reclamación del saldo deudor Pacto de liquidez   STS 16 diciembre 2009</vt:lpstr>
      <vt:lpstr>4) Reclamación del saldo deudor Pagaré en blanco</vt:lpstr>
      <vt:lpstr>4) Reclamación del saldo deudor Pagaré en blanco STS, Pleno, Sala de lo Civil, Madrid, núm. 466/2014, del 12 de septiembre de 2014</vt:lpstr>
      <vt:lpstr>Presentación de PowerPoint</vt:lpstr>
      <vt:lpstr>STS 713/2018, 23/3/18</vt:lpstr>
      <vt:lpstr>STS 27-VI-1989, FD 3º: noción de apertura de crédito</vt:lpstr>
      <vt:lpstr>Art. 1842 Nozione</vt:lpstr>
      <vt:lpstr>STS 27-VI-1989, FD 3º: naturaleza apertura de crédito</vt:lpstr>
      <vt:lpstr>STS 25 febrero 2009</vt:lpstr>
      <vt:lpstr>STS 2-XI-2002: Preferencia entre una póliza de préstamo y una de crédito</vt:lpstr>
      <vt:lpstr>De las reglas especiales de las compañías de crédito Artículo 175</vt:lpstr>
      <vt:lpstr>Artículo 1. Contrato de crédito al consumo.</vt:lpstr>
      <vt:lpstr>De los préstamos con garantía de valores Artículo 323</vt:lpstr>
      <vt:lpstr>Artículo 153 Ley Hipotecaria</vt:lpstr>
      <vt:lpstr>Artículo 2 Exclusiones del ámbito de la ley Ley de Crédito al consumo</vt:lpstr>
      <vt:lpstr>No formal</vt:lpstr>
      <vt:lpstr>Oneroso</vt:lpstr>
      <vt:lpstr>Art. 572.2 LEC </vt:lpstr>
      <vt:lpstr>Art. 573 LEC Documentos que han de acompañarse a la demanda ejecutiva por saldo en cuenta</vt:lpstr>
      <vt:lpstr>Art. 558 LEC Oposición por pluspetición. Especialidades.</vt:lpstr>
      <vt:lpstr>Artículo 108 Ley cambiaria y del cheque</vt:lpstr>
      <vt:lpstr>SAP de Ávila 7 marzo 2001</vt:lpstr>
      <vt:lpstr>STC 14/1992, de 10 de febrero</vt:lpstr>
      <vt:lpstr>Presentación de PowerPoint</vt:lpstr>
      <vt:lpstr>AAP, Barcelona, Civil sección 1 del 26 octubre 2010 </vt:lpstr>
      <vt:lpstr>Defecto intrínseco al título SAP Zaragoza 31 mayo 2010 </vt:lpstr>
      <vt:lpstr>Notificación del saldo deudor al obligado SAP Zaragoza 31 mayo 2010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FZ</dc:creator>
  <cp:lastModifiedBy>Fernando Zunzunegui</cp:lastModifiedBy>
  <cp:revision>47</cp:revision>
  <dcterms:created xsi:type="dcterms:W3CDTF">2012-07-09T15:08:12Z</dcterms:created>
  <dcterms:modified xsi:type="dcterms:W3CDTF">2018-11-13T12:55:18Z</dcterms:modified>
</cp:coreProperties>
</file>